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91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094A9-F4A1-47D2-883B-96C399414E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a:extLst>
              <a:ext uri="{FF2B5EF4-FFF2-40B4-BE49-F238E27FC236}">
                <a16:creationId xmlns:a16="http://schemas.microsoft.com/office/drawing/2014/main" id="{CC409886-B5B3-41DF-989E-66C447BFFF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a:extLst>
              <a:ext uri="{FF2B5EF4-FFF2-40B4-BE49-F238E27FC236}">
                <a16:creationId xmlns:a16="http://schemas.microsoft.com/office/drawing/2014/main" id="{674CE56F-D1B3-427C-9817-7F26414EE895}"/>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5" name="Footer Placeholder 4">
            <a:extLst>
              <a:ext uri="{FF2B5EF4-FFF2-40B4-BE49-F238E27FC236}">
                <a16:creationId xmlns:a16="http://schemas.microsoft.com/office/drawing/2014/main" id="{55F3C0F0-61F7-4DE4-9EDE-5FEADBF787F0}"/>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C560F738-2F47-49C0-AE95-E5205E1AAA2C}"/>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421573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5858E-BE75-4E81-8BD7-4E466F8FDD5E}"/>
              </a:ext>
            </a:extLst>
          </p:cNvPr>
          <p:cNvSpPr>
            <a:spLocks noGrp="1"/>
          </p:cNvSpPr>
          <p:nvPr>
            <p:ph type="title"/>
          </p:nvPr>
        </p:nvSpPr>
        <p:spPr/>
        <p:txBody>
          <a:bodyPr/>
          <a:lstStyle/>
          <a:p>
            <a:r>
              <a:rPr lang="en-US"/>
              <a:t>Click to edit Master title style</a:t>
            </a:r>
            <a:endParaRPr lang="ar-IQ"/>
          </a:p>
        </p:txBody>
      </p:sp>
      <p:sp>
        <p:nvSpPr>
          <p:cNvPr id="3" name="Vertical Text Placeholder 2">
            <a:extLst>
              <a:ext uri="{FF2B5EF4-FFF2-40B4-BE49-F238E27FC236}">
                <a16:creationId xmlns:a16="http://schemas.microsoft.com/office/drawing/2014/main" id="{CFB277B9-17F8-4C6B-863D-32FB905E45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C032EAF1-13B9-4ED5-BBCA-2B0CB60A04BA}"/>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5" name="Footer Placeholder 4">
            <a:extLst>
              <a:ext uri="{FF2B5EF4-FFF2-40B4-BE49-F238E27FC236}">
                <a16:creationId xmlns:a16="http://schemas.microsoft.com/office/drawing/2014/main" id="{428AE51D-A152-4293-92B0-3DF806DE5638}"/>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D0AC2F6E-3C15-4720-910C-1DB6AD265468}"/>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1741040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40B2CE-4677-433A-8B5E-CEEA70E020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a:extLst>
              <a:ext uri="{FF2B5EF4-FFF2-40B4-BE49-F238E27FC236}">
                <a16:creationId xmlns:a16="http://schemas.microsoft.com/office/drawing/2014/main" id="{7D51D38C-6C75-4B32-A917-89EE9D968D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A283FFAC-985D-4F0C-AC52-9A76CD568748}"/>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5" name="Footer Placeholder 4">
            <a:extLst>
              <a:ext uri="{FF2B5EF4-FFF2-40B4-BE49-F238E27FC236}">
                <a16:creationId xmlns:a16="http://schemas.microsoft.com/office/drawing/2014/main" id="{3B24662D-D442-4153-8DFA-FA971FA3DE64}"/>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7377EA2E-F948-4ECE-AF56-0672BCCF4B07}"/>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119480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5B534-7EE4-408B-B329-0F8A9202E1C2}"/>
              </a:ext>
            </a:extLst>
          </p:cNvPr>
          <p:cNvSpPr>
            <a:spLocks noGrp="1"/>
          </p:cNvSpPr>
          <p:nvPr>
            <p:ph type="title"/>
          </p:nvPr>
        </p:nvSpPr>
        <p:spPr/>
        <p:txBody>
          <a:bodyPr/>
          <a:lstStyle/>
          <a:p>
            <a:r>
              <a:rPr lang="en-US"/>
              <a:t>Click to edit Master title style</a:t>
            </a:r>
            <a:endParaRPr lang="ar-IQ"/>
          </a:p>
        </p:txBody>
      </p:sp>
      <p:sp>
        <p:nvSpPr>
          <p:cNvPr id="3" name="Content Placeholder 2">
            <a:extLst>
              <a:ext uri="{FF2B5EF4-FFF2-40B4-BE49-F238E27FC236}">
                <a16:creationId xmlns:a16="http://schemas.microsoft.com/office/drawing/2014/main" id="{38F8D2E5-C87C-42C4-88D4-0C6EDCFCB5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70A58A7F-39B3-43EA-A461-F612B359A2CE}"/>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5" name="Footer Placeholder 4">
            <a:extLst>
              <a:ext uri="{FF2B5EF4-FFF2-40B4-BE49-F238E27FC236}">
                <a16:creationId xmlns:a16="http://schemas.microsoft.com/office/drawing/2014/main" id="{85329212-0B89-4749-BB45-5A2682F57BD2}"/>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DE5D0420-E837-4021-ACEB-A9F68CA7F45F}"/>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323918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CC76-53A1-4131-ADAE-A3D1BEC445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a:extLst>
              <a:ext uri="{FF2B5EF4-FFF2-40B4-BE49-F238E27FC236}">
                <a16:creationId xmlns:a16="http://schemas.microsoft.com/office/drawing/2014/main" id="{A86D8E7D-5C8D-4558-B9B3-ECA832F934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AE18C5-C744-4440-AFD3-D8251FD2B042}"/>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5" name="Footer Placeholder 4">
            <a:extLst>
              <a:ext uri="{FF2B5EF4-FFF2-40B4-BE49-F238E27FC236}">
                <a16:creationId xmlns:a16="http://schemas.microsoft.com/office/drawing/2014/main" id="{C897F72B-9962-4D86-8D80-4B230F4D4E61}"/>
              </a:ext>
            </a:extLst>
          </p:cNvPr>
          <p:cNvSpPr>
            <a:spLocks noGrp="1"/>
          </p:cNvSpPr>
          <p:nvPr>
            <p:ph type="ftr" sz="quarter" idx="11"/>
          </p:nvPr>
        </p:nvSpPr>
        <p:spPr/>
        <p:txBody>
          <a:bodyPr/>
          <a:lstStyle/>
          <a:p>
            <a:endParaRPr lang="ar-IQ"/>
          </a:p>
        </p:txBody>
      </p:sp>
      <p:sp>
        <p:nvSpPr>
          <p:cNvPr id="6" name="Slide Number Placeholder 5">
            <a:extLst>
              <a:ext uri="{FF2B5EF4-FFF2-40B4-BE49-F238E27FC236}">
                <a16:creationId xmlns:a16="http://schemas.microsoft.com/office/drawing/2014/main" id="{C16C952E-37CE-4CBA-83B2-A2BFABDCF097}"/>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104739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D9808-5D9C-4277-BE44-1621B26A6CE4}"/>
              </a:ext>
            </a:extLst>
          </p:cNvPr>
          <p:cNvSpPr>
            <a:spLocks noGrp="1"/>
          </p:cNvSpPr>
          <p:nvPr>
            <p:ph type="title"/>
          </p:nvPr>
        </p:nvSpPr>
        <p:spPr/>
        <p:txBody>
          <a:bodyPr/>
          <a:lstStyle/>
          <a:p>
            <a:r>
              <a:rPr lang="en-US"/>
              <a:t>Click to edit Master title style</a:t>
            </a:r>
            <a:endParaRPr lang="ar-IQ"/>
          </a:p>
        </p:txBody>
      </p:sp>
      <p:sp>
        <p:nvSpPr>
          <p:cNvPr id="3" name="Content Placeholder 2">
            <a:extLst>
              <a:ext uri="{FF2B5EF4-FFF2-40B4-BE49-F238E27FC236}">
                <a16:creationId xmlns:a16="http://schemas.microsoft.com/office/drawing/2014/main" id="{077B22F1-FF85-45AD-9238-93306AD3EA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a:extLst>
              <a:ext uri="{FF2B5EF4-FFF2-40B4-BE49-F238E27FC236}">
                <a16:creationId xmlns:a16="http://schemas.microsoft.com/office/drawing/2014/main" id="{F693B4C8-C05C-4AF6-9B4D-ABBBC2B979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a:extLst>
              <a:ext uri="{FF2B5EF4-FFF2-40B4-BE49-F238E27FC236}">
                <a16:creationId xmlns:a16="http://schemas.microsoft.com/office/drawing/2014/main" id="{A588E13A-CC6F-42B4-A9CA-3AC097A0F2F9}"/>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6" name="Footer Placeholder 5">
            <a:extLst>
              <a:ext uri="{FF2B5EF4-FFF2-40B4-BE49-F238E27FC236}">
                <a16:creationId xmlns:a16="http://schemas.microsoft.com/office/drawing/2014/main" id="{7B0C2333-1697-457D-9E7C-21E9E761389B}"/>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8033792F-AC3E-4A9E-BDF6-436B63D9D182}"/>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90249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60C26-4AD8-4C4B-9949-451D52930C0D}"/>
              </a:ext>
            </a:extLst>
          </p:cNvPr>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a:extLst>
              <a:ext uri="{FF2B5EF4-FFF2-40B4-BE49-F238E27FC236}">
                <a16:creationId xmlns:a16="http://schemas.microsoft.com/office/drawing/2014/main" id="{1E4B7154-5C0F-4915-8EC9-FE10EDEBA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F5241B-9448-43ED-BFB7-1F39B422C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a:extLst>
              <a:ext uri="{FF2B5EF4-FFF2-40B4-BE49-F238E27FC236}">
                <a16:creationId xmlns:a16="http://schemas.microsoft.com/office/drawing/2014/main" id="{7ACEF08C-65F2-47FD-9A06-179C40251E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3038D4-B70E-424E-9A5F-08EA7EA011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a:extLst>
              <a:ext uri="{FF2B5EF4-FFF2-40B4-BE49-F238E27FC236}">
                <a16:creationId xmlns:a16="http://schemas.microsoft.com/office/drawing/2014/main" id="{C015EEDA-93EC-4082-8E89-0F4ED2B709C0}"/>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8" name="Footer Placeholder 7">
            <a:extLst>
              <a:ext uri="{FF2B5EF4-FFF2-40B4-BE49-F238E27FC236}">
                <a16:creationId xmlns:a16="http://schemas.microsoft.com/office/drawing/2014/main" id="{A1843243-BDC3-4BE2-93A8-A4917BFB46ED}"/>
              </a:ext>
            </a:extLst>
          </p:cNvPr>
          <p:cNvSpPr>
            <a:spLocks noGrp="1"/>
          </p:cNvSpPr>
          <p:nvPr>
            <p:ph type="ftr" sz="quarter" idx="11"/>
          </p:nvPr>
        </p:nvSpPr>
        <p:spPr/>
        <p:txBody>
          <a:bodyPr/>
          <a:lstStyle/>
          <a:p>
            <a:endParaRPr lang="ar-IQ"/>
          </a:p>
        </p:txBody>
      </p:sp>
      <p:sp>
        <p:nvSpPr>
          <p:cNvPr id="9" name="Slide Number Placeholder 8">
            <a:extLst>
              <a:ext uri="{FF2B5EF4-FFF2-40B4-BE49-F238E27FC236}">
                <a16:creationId xmlns:a16="http://schemas.microsoft.com/office/drawing/2014/main" id="{344D4239-A321-44C2-ADD8-E7D1C1E605E0}"/>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407176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82B4A-EA32-4E13-AAB9-1F8B5F2FCC5C}"/>
              </a:ext>
            </a:extLst>
          </p:cNvPr>
          <p:cNvSpPr>
            <a:spLocks noGrp="1"/>
          </p:cNvSpPr>
          <p:nvPr>
            <p:ph type="title"/>
          </p:nvPr>
        </p:nvSpPr>
        <p:spPr/>
        <p:txBody>
          <a:bodyPr/>
          <a:lstStyle/>
          <a:p>
            <a:r>
              <a:rPr lang="en-US"/>
              <a:t>Click to edit Master title style</a:t>
            </a:r>
            <a:endParaRPr lang="ar-IQ"/>
          </a:p>
        </p:txBody>
      </p:sp>
      <p:sp>
        <p:nvSpPr>
          <p:cNvPr id="3" name="Date Placeholder 2">
            <a:extLst>
              <a:ext uri="{FF2B5EF4-FFF2-40B4-BE49-F238E27FC236}">
                <a16:creationId xmlns:a16="http://schemas.microsoft.com/office/drawing/2014/main" id="{892637C5-25C0-4694-8568-2BF393C865BF}"/>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4" name="Footer Placeholder 3">
            <a:extLst>
              <a:ext uri="{FF2B5EF4-FFF2-40B4-BE49-F238E27FC236}">
                <a16:creationId xmlns:a16="http://schemas.microsoft.com/office/drawing/2014/main" id="{72C48657-8B5C-4CC7-B3E3-BC7CD7946127}"/>
              </a:ext>
            </a:extLst>
          </p:cNvPr>
          <p:cNvSpPr>
            <a:spLocks noGrp="1"/>
          </p:cNvSpPr>
          <p:nvPr>
            <p:ph type="ftr" sz="quarter" idx="11"/>
          </p:nvPr>
        </p:nvSpPr>
        <p:spPr/>
        <p:txBody>
          <a:bodyPr/>
          <a:lstStyle/>
          <a:p>
            <a:endParaRPr lang="ar-IQ"/>
          </a:p>
        </p:txBody>
      </p:sp>
      <p:sp>
        <p:nvSpPr>
          <p:cNvPr id="5" name="Slide Number Placeholder 4">
            <a:extLst>
              <a:ext uri="{FF2B5EF4-FFF2-40B4-BE49-F238E27FC236}">
                <a16:creationId xmlns:a16="http://schemas.microsoft.com/office/drawing/2014/main" id="{08E9663D-103E-4438-A172-A25604D7F760}"/>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79965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C7473A-938A-4AD0-88C7-F2380FD11B61}"/>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3" name="Footer Placeholder 2">
            <a:extLst>
              <a:ext uri="{FF2B5EF4-FFF2-40B4-BE49-F238E27FC236}">
                <a16:creationId xmlns:a16="http://schemas.microsoft.com/office/drawing/2014/main" id="{C53A090E-9E28-4135-A6B3-7554F708548E}"/>
              </a:ext>
            </a:extLst>
          </p:cNvPr>
          <p:cNvSpPr>
            <a:spLocks noGrp="1"/>
          </p:cNvSpPr>
          <p:nvPr>
            <p:ph type="ftr" sz="quarter" idx="11"/>
          </p:nvPr>
        </p:nvSpPr>
        <p:spPr/>
        <p:txBody>
          <a:bodyPr/>
          <a:lstStyle/>
          <a:p>
            <a:endParaRPr lang="ar-IQ"/>
          </a:p>
        </p:txBody>
      </p:sp>
      <p:sp>
        <p:nvSpPr>
          <p:cNvPr id="4" name="Slide Number Placeholder 3">
            <a:extLst>
              <a:ext uri="{FF2B5EF4-FFF2-40B4-BE49-F238E27FC236}">
                <a16:creationId xmlns:a16="http://schemas.microsoft.com/office/drawing/2014/main" id="{E16B5465-18A7-4FD2-882C-7B8405C60403}"/>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3350240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50E5-8AC6-42F1-B111-714384EEC6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a:extLst>
              <a:ext uri="{FF2B5EF4-FFF2-40B4-BE49-F238E27FC236}">
                <a16:creationId xmlns:a16="http://schemas.microsoft.com/office/drawing/2014/main" id="{C9878A13-7F85-4417-8245-0A3093EA46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a:extLst>
              <a:ext uri="{FF2B5EF4-FFF2-40B4-BE49-F238E27FC236}">
                <a16:creationId xmlns:a16="http://schemas.microsoft.com/office/drawing/2014/main" id="{E5FAAC83-4690-41E2-8A2E-BD9FDC7947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16CFA8-EDE8-4CE9-B4C9-F10E92EDCBF5}"/>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6" name="Footer Placeholder 5">
            <a:extLst>
              <a:ext uri="{FF2B5EF4-FFF2-40B4-BE49-F238E27FC236}">
                <a16:creationId xmlns:a16="http://schemas.microsoft.com/office/drawing/2014/main" id="{2EC218FF-C5F9-4326-9041-86CA3743509A}"/>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2C30878F-421D-4DDF-9A56-CADABDF6FF68}"/>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113849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17A87-61A7-4381-B551-8753697E6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a:extLst>
              <a:ext uri="{FF2B5EF4-FFF2-40B4-BE49-F238E27FC236}">
                <a16:creationId xmlns:a16="http://schemas.microsoft.com/office/drawing/2014/main" id="{ED6AF4D7-E6E3-443C-BDD1-4F49D8BC76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a:extLst>
              <a:ext uri="{FF2B5EF4-FFF2-40B4-BE49-F238E27FC236}">
                <a16:creationId xmlns:a16="http://schemas.microsoft.com/office/drawing/2014/main" id="{75E3DAC6-B831-46FA-AF3A-AC9F805B0C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9611B6-1897-4132-92D2-D3FC68460E6D}"/>
              </a:ext>
            </a:extLst>
          </p:cNvPr>
          <p:cNvSpPr>
            <a:spLocks noGrp="1"/>
          </p:cNvSpPr>
          <p:nvPr>
            <p:ph type="dt" sz="half" idx="10"/>
          </p:nvPr>
        </p:nvSpPr>
        <p:spPr/>
        <p:txBody>
          <a:bodyPr/>
          <a:lstStyle/>
          <a:p>
            <a:fld id="{E1BC4DF1-8391-4B9E-864B-7D1D8523B124}" type="datetimeFigureOut">
              <a:rPr lang="ar-IQ" smtClean="0"/>
              <a:t>28/05/1442</a:t>
            </a:fld>
            <a:endParaRPr lang="ar-IQ"/>
          </a:p>
        </p:txBody>
      </p:sp>
      <p:sp>
        <p:nvSpPr>
          <p:cNvPr id="6" name="Footer Placeholder 5">
            <a:extLst>
              <a:ext uri="{FF2B5EF4-FFF2-40B4-BE49-F238E27FC236}">
                <a16:creationId xmlns:a16="http://schemas.microsoft.com/office/drawing/2014/main" id="{04482443-9310-40F8-A9E8-0CC08A637332}"/>
              </a:ext>
            </a:extLst>
          </p:cNvPr>
          <p:cNvSpPr>
            <a:spLocks noGrp="1"/>
          </p:cNvSpPr>
          <p:nvPr>
            <p:ph type="ftr" sz="quarter" idx="11"/>
          </p:nvPr>
        </p:nvSpPr>
        <p:spPr/>
        <p:txBody>
          <a:bodyPr/>
          <a:lstStyle/>
          <a:p>
            <a:endParaRPr lang="ar-IQ"/>
          </a:p>
        </p:txBody>
      </p:sp>
      <p:sp>
        <p:nvSpPr>
          <p:cNvPr id="7" name="Slide Number Placeholder 6">
            <a:extLst>
              <a:ext uri="{FF2B5EF4-FFF2-40B4-BE49-F238E27FC236}">
                <a16:creationId xmlns:a16="http://schemas.microsoft.com/office/drawing/2014/main" id="{57F87DEE-240C-4EC8-A063-205859D7C851}"/>
              </a:ext>
            </a:extLst>
          </p:cNvPr>
          <p:cNvSpPr>
            <a:spLocks noGrp="1"/>
          </p:cNvSpPr>
          <p:nvPr>
            <p:ph type="sldNum" sz="quarter" idx="12"/>
          </p:nvPr>
        </p:nvSpPr>
        <p:spPr/>
        <p:txBody>
          <a:bodyPr/>
          <a:lstStyle/>
          <a:p>
            <a:fld id="{F43D47AB-42EF-4017-805D-F45961812BF2}" type="slidenum">
              <a:rPr lang="ar-IQ" smtClean="0"/>
              <a:t>‹#›</a:t>
            </a:fld>
            <a:endParaRPr lang="ar-IQ"/>
          </a:p>
        </p:txBody>
      </p:sp>
    </p:spTree>
    <p:extLst>
      <p:ext uri="{BB962C8B-B14F-4D97-AF65-F5344CB8AC3E}">
        <p14:creationId xmlns:p14="http://schemas.microsoft.com/office/powerpoint/2010/main" val="287578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2F6081-6F27-4E53-8CF8-5AFE763A27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r-IQ"/>
          </a:p>
        </p:txBody>
      </p:sp>
      <p:sp>
        <p:nvSpPr>
          <p:cNvPr id="3" name="Text Placeholder 2">
            <a:extLst>
              <a:ext uri="{FF2B5EF4-FFF2-40B4-BE49-F238E27FC236}">
                <a16:creationId xmlns:a16="http://schemas.microsoft.com/office/drawing/2014/main" id="{4A0B884D-8447-45DD-97D3-C3D3CF5A31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a:extLst>
              <a:ext uri="{FF2B5EF4-FFF2-40B4-BE49-F238E27FC236}">
                <a16:creationId xmlns:a16="http://schemas.microsoft.com/office/drawing/2014/main" id="{B71BBAED-C509-4DE0-B23A-EA578479F5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C4DF1-8391-4B9E-864B-7D1D8523B124}" type="datetimeFigureOut">
              <a:rPr lang="ar-IQ" smtClean="0"/>
              <a:t>28/05/1442</a:t>
            </a:fld>
            <a:endParaRPr lang="ar-IQ"/>
          </a:p>
        </p:txBody>
      </p:sp>
      <p:sp>
        <p:nvSpPr>
          <p:cNvPr id="5" name="Footer Placeholder 4">
            <a:extLst>
              <a:ext uri="{FF2B5EF4-FFF2-40B4-BE49-F238E27FC236}">
                <a16:creationId xmlns:a16="http://schemas.microsoft.com/office/drawing/2014/main" id="{C3FB5C69-89E2-4C10-AB33-1F06BA6284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a:extLst>
              <a:ext uri="{FF2B5EF4-FFF2-40B4-BE49-F238E27FC236}">
                <a16:creationId xmlns:a16="http://schemas.microsoft.com/office/drawing/2014/main" id="{B6B5A411-1258-4404-B908-DC92E4922F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D47AB-42EF-4017-805D-F45961812BF2}" type="slidenum">
              <a:rPr lang="ar-IQ" smtClean="0"/>
              <a:t>‹#›</a:t>
            </a:fld>
            <a:endParaRPr lang="ar-IQ"/>
          </a:p>
        </p:txBody>
      </p:sp>
    </p:spTree>
    <p:extLst>
      <p:ext uri="{BB962C8B-B14F-4D97-AF65-F5344CB8AC3E}">
        <p14:creationId xmlns:p14="http://schemas.microsoft.com/office/powerpoint/2010/main" val="1490867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ebteb.com/vitami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ar.wikipedia.org/wiki/%D9%85%D8%B9%D8%AF%D8%A9" TargetMode="External"/><Relationship Id="rId3" Type="http://schemas.openxmlformats.org/officeDocument/2006/relationships/hyperlink" Target="https://ar.wikipedia.org/wiki/%D8%B4%D8%B9%D8%B1_(%D8%A3%D8%AF%D8%A8)" TargetMode="External"/><Relationship Id="rId7" Type="http://schemas.openxmlformats.org/officeDocument/2006/relationships/hyperlink" Target="https://ar.wikipedia.org/wiki/%D8%AC%D9%88%D8%B9"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ar.wikipedia.org/wiki/%D8%B7%D9%81%D9%84" TargetMode="External"/><Relationship Id="rId5" Type="http://schemas.openxmlformats.org/officeDocument/2006/relationships/hyperlink" Target="https://ar.wikipedia.org/wiki/%D9%83%D9%88%D8%A7%D8%B4%D9%8A%D9%88%D8%B1%D9%83%D9%88%D8%B1" TargetMode="External"/><Relationship Id="rId4" Type="http://schemas.openxmlformats.org/officeDocument/2006/relationships/hyperlink" Target="https://ar.wikipedia.org/wiki/%D9%83%D8%A8%D8%AF" TargetMode="External"/><Relationship Id="rId9" Type="http://schemas.openxmlformats.org/officeDocument/2006/relationships/hyperlink" Target="https://ar.wikipedia.org/wiki/%D8%A3%D9%85%D8%B9%D8%A7%D8%A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E90AF-28E9-410E-BF97-C61C7B28BEBF}"/>
              </a:ext>
            </a:extLst>
          </p:cNvPr>
          <p:cNvSpPr>
            <a:spLocks noGrp="1"/>
          </p:cNvSpPr>
          <p:nvPr>
            <p:ph type="ctrTitle"/>
          </p:nvPr>
        </p:nvSpPr>
        <p:spPr>
          <a:xfrm>
            <a:off x="0" y="914400"/>
            <a:ext cx="12118312" cy="5255288"/>
          </a:xfrm>
        </p:spPr>
        <p:style>
          <a:lnRef idx="1">
            <a:schemeClr val="accent6"/>
          </a:lnRef>
          <a:fillRef idx="2">
            <a:schemeClr val="accent6"/>
          </a:fillRef>
          <a:effectRef idx="1">
            <a:schemeClr val="accent6"/>
          </a:effectRef>
          <a:fontRef idx="minor">
            <a:schemeClr val="dk1"/>
          </a:fontRef>
        </p:style>
        <p:txBody>
          <a:bodyPr>
            <a:normAutofit/>
          </a:bodyPr>
          <a:lstStyle/>
          <a:p>
            <a:r>
              <a:rPr kumimoji="0" lang="ar-SA" sz="60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Arial" panose="020B0604020202020204" pitchFamily="34" charset="0"/>
              </a:rPr>
              <a:t>المحاضرة </a:t>
            </a:r>
            <a:r>
              <a:rPr kumimoji="0" lang="ar-IQ" sz="60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Arial" panose="020B0604020202020204" pitchFamily="34" charset="0"/>
              </a:rPr>
              <a:t>الرابعة </a:t>
            </a:r>
            <a:br>
              <a:rPr kumimoji="0" lang="ar-IQ" sz="60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Arial" panose="020B0604020202020204" pitchFamily="34" charset="0"/>
              </a:rPr>
            </a:br>
            <a:br>
              <a:rPr kumimoji="0" lang="en-US" sz="48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Arial" panose="020B0604020202020204" pitchFamily="34" charset="0"/>
              </a:rPr>
            </a:br>
            <a:r>
              <a:rPr kumimoji="0" lang="ar-IQ" sz="60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Arial" panose="020B0604020202020204" pitchFamily="34" charset="0"/>
              </a:rPr>
              <a:t>بعض امراض سوء التغذية </a:t>
            </a:r>
            <a:br>
              <a:rPr kumimoji="0" lang="ar-IQ" sz="6000" b="1" i="0" u="none" strike="noStrike" kern="1200" cap="none" spc="0" normalizeH="0" baseline="0" noProof="0" dirty="0">
                <a:ln>
                  <a:noFill/>
                </a:ln>
                <a:effectLst/>
                <a:uLnTx/>
                <a:uFillTx/>
                <a:latin typeface="Calibri" panose="020F0502020204030204"/>
                <a:ea typeface="Calibri" panose="020F0502020204030204" pitchFamily="34" charset="0"/>
                <a:cs typeface="Arial" panose="020B0604020202020204" pitchFamily="34" charset="0"/>
              </a:rPr>
            </a:br>
            <a:br>
              <a:rPr kumimoji="0" lang="ar-IQ" sz="6000" b="1" i="0" u="none" strike="noStrike" kern="1200" cap="none" spc="0" normalizeH="0" baseline="0" noProof="0" dirty="0">
                <a:ln>
                  <a:noFill/>
                </a:ln>
                <a:effectLst/>
                <a:uLnTx/>
                <a:uFillTx/>
                <a:latin typeface="Calibri" panose="020F0502020204030204"/>
                <a:ea typeface="Calibri" panose="020F0502020204030204" pitchFamily="34" charset="0"/>
                <a:cs typeface="Arial" panose="020B0604020202020204" pitchFamily="34" charset="0"/>
              </a:rPr>
            </a:br>
            <a:r>
              <a:rPr kumimoji="0" lang="ar-SA" sz="60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Arial" panose="020B0604020202020204" pitchFamily="34" charset="0"/>
              </a:rPr>
              <a:t>أ.د. علاء كريم نعيمة</a:t>
            </a:r>
            <a:r>
              <a:rPr kumimoji="0" lang="ar-SA" sz="6000" b="1" i="0" u="none" strike="noStrike" kern="1200" cap="none" spc="0" normalizeH="0" baseline="0" noProof="0" dirty="0">
                <a:ln>
                  <a:noFill/>
                </a:ln>
                <a:effectLst/>
                <a:uLnTx/>
                <a:uFillTx/>
                <a:latin typeface="Calibri" panose="020F0502020204030204"/>
                <a:ea typeface="Calibri" panose="020F0502020204030204" pitchFamily="34" charset="0"/>
                <a:cs typeface="Arial" panose="020B0604020202020204" pitchFamily="34" charset="0"/>
              </a:rPr>
              <a:t> </a:t>
            </a:r>
            <a:endParaRPr lang="ar-IQ" dirty="0"/>
          </a:p>
        </p:txBody>
      </p:sp>
    </p:spTree>
    <p:extLst>
      <p:ext uri="{BB962C8B-B14F-4D97-AF65-F5344CB8AC3E}">
        <p14:creationId xmlns:p14="http://schemas.microsoft.com/office/powerpoint/2010/main" val="668661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24083-AC45-43E8-B12B-E5611DB96E51}"/>
              </a:ext>
            </a:extLst>
          </p:cNvPr>
          <p:cNvSpPr>
            <a:spLocks noGrp="1"/>
          </p:cNvSpPr>
          <p:nvPr>
            <p:ph type="title"/>
          </p:nvPr>
        </p:nvSpPr>
        <p:spPr>
          <a:xfrm>
            <a:off x="0" y="0"/>
            <a:ext cx="12192000" cy="681038"/>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rtl="1"/>
            <a:r>
              <a:rPr lang="ar-IQ" dirty="0"/>
              <a:t>طرق التخلص من السمنة</a:t>
            </a:r>
          </a:p>
        </p:txBody>
      </p:sp>
      <p:sp>
        <p:nvSpPr>
          <p:cNvPr id="3" name="Content Placeholder 2">
            <a:extLst>
              <a:ext uri="{FF2B5EF4-FFF2-40B4-BE49-F238E27FC236}">
                <a16:creationId xmlns:a16="http://schemas.microsoft.com/office/drawing/2014/main" id="{D63728DB-E295-43E8-A362-4E187F89F8D4}"/>
              </a:ext>
            </a:extLst>
          </p:cNvPr>
          <p:cNvSpPr>
            <a:spLocks noGrp="1"/>
          </p:cNvSpPr>
          <p:nvPr>
            <p:ph idx="1"/>
          </p:nvPr>
        </p:nvSpPr>
        <p:spPr>
          <a:xfrm>
            <a:off x="0" y="803868"/>
            <a:ext cx="12068070" cy="6054132"/>
          </a:xfrm>
        </p:spPr>
        <p:style>
          <a:lnRef idx="1">
            <a:schemeClr val="dk1"/>
          </a:lnRef>
          <a:fillRef idx="2">
            <a:schemeClr val="dk1"/>
          </a:fillRef>
          <a:effectRef idx="1">
            <a:schemeClr val="dk1"/>
          </a:effectRef>
          <a:fontRef idx="minor">
            <a:schemeClr val="dk1"/>
          </a:fontRef>
        </p:style>
        <p:txBody>
          <a:bodyPr/>
          <a:lstStyle/>
          <a:p>
            <a:pPr marL="0" indent="0" algn="r" rtl="1">
              <a:buNone/>
            </a:pPr>
            <a:r>
              <a:rPr lang="ar-IQ" dirty="0"/>
              <a:t>حتى يتم التخلص من السمنة </a:t>
            </a:r>
          </a:p>
          <a:p>
            <a:pPr marL="0" indent="0" algn="r" rtl="1">
              <a:buNone/>
            </a:pPr>
            <a:r>
              <a:rPr lang="ar-IQ" dirty="0">
                <a:highlight>
                  <a:srgbClr val="00FFFF"/>
                </a:highlight>
              </a:rPr>
              <a:t>يجب ان يكون مقدار الطاقة الواردة =مقدار الطاقة المصروفة ويتم ذلك من خلال:</a:t>
            </a:r>
          </a:p>
          <a:p>
            <a:pPr marL="0" indent="0" algn="r" rtl="1">
              <a:buNone/>
            </a:pPr>
            <a:r>
              <a:rPr lang="ar-IQ" dirty="0"/>
              <a:t>1- اتباع حمية تحوي مواد </a:t>
            </a:r>
            <a:r>
              <a:rPr lang="ar-IQ" dirty="0" err="1"/>
              <a:t>سليلوزية</a:t>
            </a:r>
            <a:r>
              <a:rPr lang="ar-IQ" dirty="0"/>
              <a:t> تملأ المعدة وتوقف الجوع .</a:t>
            </a:r>
          </a:p>
          <a:p>
            <a:pPr marL="0" indent="0" algn="r" rtl="1">
              <a:buNone/>
            </a:pPr>
            <a:r>
              <a:rPr lang="ar-IQ" dirty="0"/>
              <a:t>2- ممارسة التمرينات الرياضية لأنها تؤدي إلى صرف الطاقة واستهلاك المواد الموجودة في الجسم .</a:t>
            </a:r>
          </a:p>
          <a:p>
            <a:pPr marL="0" indent="0" algn="r" rtl="1">
              <a:buNone/>
            </a:pPr>
            <a:endParaRPr lang="ar-IQ" dirty="0"/>
          </a:p>
          <a:p>
            <a:pPr marL="0" indent="0" algn="r" rtl="1">
              <a:buNone/>
            </a:pPr>
            <a:r>
              <a:rPr lang="ar-IQ" dirty="0">
                <a:highlight>
                  <a:srgbClr val="00FFFF"/>
                </a:highlight>
              </a:rPr>
              <a:t>بعض النقاط السلبية التي يمارسها الناس للتخلص من السمنة</a:t>
            </a:r>
          </a:p>
          <a:p>
            <a:pPr marL="0" indent="0" algn="r" rtl="1">
              <a:buNone/>
            </a:pPr>
            <a:r>
              <a:rPr lang="ar-IQ" dirty="0"/>
              <a:t>استعمال الأدوية لمعالجة السمنة لأنها تقوم بخفض درجة الجوع إلا إن هذه الأدوية خطرة فهي تثير الجملة العصبية وتسبب للإنسان تأقلم معها فلا ينقص من وزنه سوى5-10%</a:t>
            </a:r>
          </a:p>
        </p:txBody>
      </p:sp>
    </p:spTree>
    <p:extLst>
      <p:ext uri="{BB962C8B-B14F-4D97-AF65-F5344CB8AC3E}">
        <p14:creationId xmlns:p14="http://schemas.microsoft.com/office/powerpoint/2010/main" val="3105584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CC9BC-37E4-4571-9D8B-258F662BA1AD}"/>
              </a:ext>
            </a:extLst>
          </p:cNvPr>
          <p:cNvSpPr>
            <a:spLocks noGrp="1"/>
          </p:cNvSpPr>
          <p:nvPr>
            <p:ph type="title"/>
          </p:nvPr>
        </p:nvSpPr>
        <p:spPr>
          <a:xfrm>
            <a:off x="0" y="0"/>
            <a:ext cx="12192000" cy="740194"/>
          </a:xfrm>
        </p:spPr>
        <p:style>
          <a:lnRef idx="1">
            <a:schemeClr val="accent2"/>
          </a:lnRef>
          <a:fillRef idx="2">
            <a:schemeClr val="accent2"/>
          </a:fillRef>
          <a:effectRef idx="1">
            <a:schemeClr val="accent2"/>
          </a:effectRef>
          <a:fontRef idx="minor">
            <a:schemeClr val="dk1"/>
          </a:fontRef>
        </p:style>
        <p:txBody>
          <a:bodyPr/>
          <a:lstStyle/>
          <a:p>
            <a:pPr algn="r" rtl="1"/>
            <a:r>
              <a:rPr lang="ar-IQ" sz="4400" b="1" dirty="0">
                <a:effectLst/>
                <a:ea typeface="Times New Roman" panose="02020603050405020304" pitchFamily="18" charset="0"/>
                <a:cs typeface="Arial" panose="020B0604020202020204" pitchFamily="34" charset="0"/>
              </a:rPr>
              <a:t>رابعا :- النحافة</a:t>
            </a:r>
            <a:r>
              <a:rPr lang="en-US" sz="4400" b="1" dirty="0">
                <a:effectLst/>
                <a:ea typeface="Times New Roman" panose="02020603050405020304" pitchFamily="18" charset="0"/>
                <a:cs typeface="Arial" panose="020B0604020202020204" pitchFamily="34" charset="0"/>
              </a:rPr>
              <a:t>Underweight  </a:t>
            </a:r>
            <a:r>
              <a:rPr lang="ar-IQ" sz="4400" b="1" dirty="0">
                <a:effectLst/>
                <a:ea typeface="Times New Roman" panose="02020603050405020304" pitchFamily="18" charset="0"/>
                <a:cs typeface="Arial" panose="020B0604020202020204" pitchFamily="34" charset="0"/>
              </a:rPr>
              <a:t> </a:t>
            </a:r>
            <a:r>
              <a:rPr lang="ar-IQ" sz="4400" b="1" dirty="0">
                <a:effectLst/>
                <a:highlight>
                  <a:srgbClr val="00FFFF"/>
                </a:highlight>
                <a:ea typeface="Times New Roman" panose="02020603050405020304" pitchFamily="18" charset="0"/>
                <a:cs typeface="Arial" panose="020B0604020202020204" pitchFamily="34" charset="0"/>
              </a:rPr>
              <a:t> </a:t>
            </a:r>
            <a:endParaRPr lang="ar-IQ" dirty="0"/>
          </a:p>
        </p:txBody>
      </p:sp>
      <p:sp>
        <p:nvSpPr>
          <p:cNvPr id="3" name="Content Placeholder 2">
            <a:extLst>
              <a:ext uri="{FF2B5EF4-FFF2-40B4-BE49-F238E27FC236}">
                <a16:creationId xmlns:a16="http://schemas.microsoft.com/office/drawing/2014/main" id="{9684CF80-6546-4A67-B42F-6A373A6806E3}"/>
              </a:ext>
            </a:extLst>
          </p:cNvPr>
          <p:cNvSpPr>
            <a:spLocks noGrp="1"/>
          </p:cNvSpPr>
          <p:nvPr>
            <p:ph idx="1"/>
          </p:nvPr>
        </p:nvSpPr>
        <p:spPr>
          <a:xfrm>
            <a:off x="70338" y="740194"/>
            <a:ext cx="12121662" cy="6117806"/>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lgn="r" rtl="1">
              <a:buNone/>
            </a:pPr>
            <a:r>
              <a:rPr lang="ar-IQ" b="1" dirty="0">
                <a:highlight>
                  <a:srgbClr val="00FF00"/>
                </a:highlight>
              </a:rPr>
              <a:t>النحافة هي:- نقص الوزن عن المعدل الطبيعي قليلا أو كثيرا بحيث إذا كان الشخص خاملا بليدا مريضا ونحيفا ,أما إذا كان الشخص نشيطا ومتحركا وحيويا فلا خوف عليه.</a:t>
            </a:r>
          </a:p>
          <a:p>
            <a:pPr marL="0" indent="0" algn="r" rtl="1">
              <a:buNone/>
            </a:pPr>
            <a:r>
              <a:rPr lang="ar-IQ" dirty="0"/>
              <a:t>أسباب النحافة:</a:t>
            </a:r>
          </a:p>
          <a:p>
            <a:pPr marL="0" indent="0" algn="r" rtl="1">
              <a:buNone/>
            </a:pPr>
            <a:r>
              <a:rPr lang="ar-IQ" dirty="0"/>
              <a:t>1-  عادات غذائية خاطئة مكتسبة منذ الطفولة 0مثل تناول بعض الطعام غير المتوازن.</a:t>
            </a:r>
          </a:p>
          <a:p>
            <a:pPr marL="0" indent="0" algn="r" rtl="1">
              <a:buNone/>
            </a:pPr>
            <a:r>
              <a:rPr lang="ar-IQ" dirty="0"/>
              <a:t>2- نقص الوعي الغذائي ونقص المعلومات الغذائية أو الظروف الاقتصادية فيجب تنظيم الوجبات وعدم إهمال أي وجبة.</a:t>
            </a:r>
          </a:p>
          <a:p>
            <a:pPr marL="0" indent="0" algn="r" rtl="1">
              <a:buNone/>
            </a:pPr>
            <a:r>
              <a:rPr lang="ar-IQ" dirty="0"/>
              <a:t>3- أسباب وراثية .</a:t>
            </a:r>
          </a:p>
          <a:p>
            <a:pPr marL="0" indent="0" algn="r" rtl="1">
              <a:buNone/>
            </a:pPr>
            <a:r>
              <a:rPr lang="ar-IQ" dirty="0"/>
              <a:t>4- إتباع أنظمة غذائية خاطئة لتخفيف الوزن في السمنة والاستمرار بها إلى حد الوصول إلى النحافة ومن ثم عدم القدرة على استرجاع الوزن الطبيعي.</a:t>
            </a:r>
          </a:p>
          <a:p>
            <a:pPr marL="0" indent="0" algn="r" rtl="1">
              <a:buNone/>
            </a:pPr>
            <a:r>
              <a:rPr lang="ar-IQ" dirty="0"/>
              <a:t>5- الإصابة ببعض الأمراض العضوية مثل ,فرط إفراز الغدة الدرقية و فقر الدم الشديد.</a:t>
            </a:r>
          </a:p>
          <a:p>
            <a:pPr marL="0" indent="0" algn="r" rtl="1">
              <a:buNone/>
            </a:pPr>
            <a:r>
              <a:rPr lang="ar-IQ" dirty="0"/>
              <a:t>6- بعض أمراض الجهاز الهضمي التي تمنع امتصاص الطعام المهضوم أو سوء الهضم.</a:t>
            </a:r>
          </a:p>
          <a:p>
            <a:pPr marL="0" indent="0" algn="r" rtl="1">
              <a:buNone/>
            </a:pPr>
            <a:r>
              <a:rPr lang="ar-IQ" dirty="0"/>
              <a:t>7- الإصابة ببعض الأورام .</a:t>
            </a:r>
          </a:p>
          <a:p>
            <a:pPr marL="0" indent="0" algn="r" rtl="1">
              <a:buNone/>
            </a:pPr>
            <a:r>
              <a:rPr lang="ar-IQ" dirty="0"/>
              <a:t>8- الإصابة بالبول السكري أو الطفيليات والديدان.</a:t>
            </a:r>
          </a:p>
          <a:p>
            <a:pPr marL="0" indent="0" algn="r" rtl="1">
              <a:buNone/>
            </a:pPr>
            <a:r>
              <a:rPr lang="ar-IQ" dirty="0"/>
              <a:t>9- الأمراض النفسية مثل الاكتئاب الشديد والهوس الذي يجعل المصاب لا يشعر بالجوع.</a:t>
            </a:r>
          </a:p>
          <a:p>
            <a:pPr marL="0" indent="0" algn="r" rtl="1">
              <a:buNone/>
            </a:pPr>
            <a:endParaRPr lang="ar-IQ" dirty="0"/>
          </a:p>
        </p:txBody>
      </p:sp>
    </p:spTree>
    <p:extLst>
      <p:ext uri="{BB962C8B-B14F-4D97-AF65-F5344CB8AC3E}">
        <p14:creationId xmlns:p14="http://schemas.microsoft.com/office/powerpoint/2010/main" val="695512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CD6E-97E9-41BF-AF2F-42710528AFC9}"/>
              </a:ext>
            </a:extLst>
          </p:cNvPr>
          <p:cNvSpPr>
            <a:spLocks noGrp="1"/>
          </p:cNvSpPr>
          <p:nvPr>
            <p:ph type="title"/>
          </p:nvPr>
        </p:nvSpPr>
        <p:spPr>
          <a:xfrm>
            <a:off x="0" y="0"/>
            <a:ext cx="12191999" cy="602903"/>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rtl="1"/>
            <a:r>
              <a:rPr lang="ar-SA" sz="4400" b="1" dirty="0">
                <a:effectLst/>
                <a:latin typeface="Times New Roman" panose="02020603050405020304" pitchFamily="18" charset="0"/>
                <a:ea typeface="Times New Roman" panose="02020603050405020304" pitchFamily="18" charset="0"/>
                <a:cs typeface="Arial" panose="020B0604020202020204" pitchFamily="34" charset="0"/>
              </a:rPr>
              <a:t>علاج النحافة</a:t>
            </a:r>
            <a:endParaRPr lang="ar-IQ" dirty="0"/>
          </a:p>
        </p:txBody>
      </p:sp>
      <p:sp>
        <p:nvSpPr>
          <p:cNvPr id="3" name="Content Placeholder 2">
            <a:extLst>
              <a:ext uri="{FF2B5EF4-FFF2-40B4-BE49-F238E27FC236}">
                <a16:creationId xmlns:a16="http://schemas.microsoft.com/office/drawing/2014/main" id="{ECD3A1ED-5155-4BF4-B5FD-9D905BFA998E}"/>
              </a:ext>
            </a:extLst>
          </p:cNvPr>
          <p:cNvSpPr>
            <a:spLocks noGrp="1"/>
          </p:cNvSpPr>
          <p:nvPr>
            <p:ph idx="1"/>
          </p:nvPr>
        </p:nvSpPr>
        <p:spPr>
          <a:xfrm>
            <a:off x="0" y="602904"/>
            <a:ext cx="12191999" cy="6255096"/>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r" rtl="1">
              <a:buNone/>
            </a:pPr>
            <a:r>
              <a:rPr lang="ar-IQ" dirty="0"/>
              <a:t>من الصعب على النحيف زيادة وزنه مقارنة بالشخص العادي أو ذي الوزن الزائد وذلك يرجع للجينات الوراثية أو زيادة نسبة الأيض أو حرق الغذاء لديه, أو بسبب زيادة طوله أو لأنه ببساطة غير حريص على الأكل لذلك يجب استشارة الطبيب للتأكد من عدم وجود أمراض مسببة للنحافة ومن ثم علاجها.</a:t>
            </a:r>
          </a:p>
          <a:p>
            <a:pPr marL="0" indent="0" algn="r" rtl="1">
              <a:buNone/>
            </a:pPr>
            <a:r>
              <a:rPr lang="ar-IQ" dirty="0"/>
              <a:t>بعد التأكد من سلامة النحيف من الأمراض العضوية والجسدية يأتي الدور العلاجي للتغذية والتمارين الرياضية المنتظمة للوصول إلى الوزن الطبيعي وذلك عن طريق :</a:t>
            </a:r>
          </a:p>
          <a:p>
            <a:pPr marL="0" indent="0" algn="r" rtl="1">
              <a:buNone/>
            </a:pPr>
            <a:r>
              <a:rPr lang="ar-IQ" dirty="0"/>
              <a:t>1-  العمل على زيادة الوزن تدريجيا بتجزئة الوجبات وزيادة الكميات قليلا يوما بعد يوم.</a:t>
            </a:r>
          </a:p>
          <a:p>
            <a:pPr marL="0" indent="0" algn="r" rtl="1">
              <a:buNone/>
            </a:pPr>
            <a:r>
              <a:rPr lang="ar-IQ" dirty="0"/>
              <a:t>2- توضيح أي إذا كنت تتناول 3 وجبات في اليوم فغير ذلك لتناول نفس الكمية ولكن في 5 وجبات يوميا ثم ابدأ بزيادة الكمية التي تتناولها في كل وجبة تدريجيا.</a:t>
            </a:r>
          </a:p>
          <a:p>
            <a:pPr marL="0" indent="0" algn="r" rtl="1">
              <a:buNone/>
            </a:pPr>
            <a:r>
              <a:rPr lang="ar-IQ" dirty="0"/>
              <a:t>3-  مراجعة أخصائي التغذية الذي يحسب السعرات الحرارية التي يحتاجها الشخص بالنسبة لوزنه وطوله وجنسه ونشاطه والوزن الذي يرغب بزيادته أسبوعيا.</a:t>
            </a:r>
          </a:p>
          <a:p>
            <a:pPr marL="0" indent="0" algn="r" rtl="1">
              <a:buNone/>
            </a:pPr>
            <a:r>
              <a:rPr lang="ar-IQ" dirty="0"/>
              <a:t>4- تناول البروتينات التي تساعد على إعادة تكوين الكتلة العضلية.</a:t>
            </a:r>
          </a:p>
          <a:p>
            <a:pPr marL="0" indent="0" algn="r" rtl="1">
              <a:buNone/>
            </a:pPr>
            <a:r>
              <a:rPr lang="ar-IQ" dirty="0"/>
              <a:t>5-  تناول الأطعمة الغنية بالطاقة مثل الفواكه باللبن والفطائر والكعك.</a:t>
            </a:r>
          </a:p>
          <a:p>
            <a:pPr marL="0" indent="0" algn="r" rtl="1">
              <a:buNone/>
            </a:pPr>
            <a:r>
              <a:rPr lang="ar-IQ" dirty="0"/>
              <a:t> 6- عدم تناول المشروبات المحتوية على الكافيين مثل القهوة أو البيبسي أو الصودا أو الشاي لأنها تؤثر على الشهية</a:t>
            </a:r>
          </a:p>
          <a:p>
            <a:pPr marL="0" indent="0" algn="r" rtl="1">
              <a:buNone/>
            </a:pPr>
            <a:endParaRPr lang="ar-IQ" dirty="0"/>
          </a:p>
        </p:txBody>
      </p:sp>
    </p:spTree>
    <p:extLst>
      <p:ext uri="{BB962C8B-B14F-4D97-AF65-F5344CB8AC3E}">
        <p14:creationId xmlns:p14="http://schemas.microsoft.com/office/powerpoint/2010/main" val="4063610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EB2461B-4480-4917-B7E5-F7E4C2DF4B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0677"/>
            <a:ext cx="12192000" cy="6717323"/>
          </a:xfrm>
        </p:spPr>
      </p:pic>
    </p:spTree>
    <p:extLst>
      <p:ext uri="{BB962C8B-B14F-4D97-AF65-F5344CB8AC3E}">
        <p14:creationId xmlns:p14="http://schemas.microsoft.com/office/powerpoint/2010/main" val="26441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6B374-C62F-479A-B22E-423ECCDAE54F}"/>
              </a:ext>
            </a:extLst>
          </p:cNvPr>
          <p:cNvSpPr>
            <a:spLocks noGrp="1"/>
          </p:cNvSpPr>
          <p:nvPr>
            <p:ph type="title"/>
          </p:nvPr>
        </p:nvSpPr>
        <p:spPr>
          <a:xfrm>
            <a:off x="0" y="18255"/>
            <a:ext cx="12171066" cy="1325563"/>
          </a:xfrm>
        </p:spPr>
        <p:style>
          <a:lnRef idx="1">
            <a:schemeClr val="accent4"/>
          </a:lnRef>
          <a:fillRef idx="2">
            <a:schemeClr val="accent4"/>
          </a:fillRef>
          <a:effectRef idx="1">
            <a:schemeClr val="accent4"/>
          </a:effectRef>
          <a:fontRef idx="minor">
            <a:schemeClr val="dk1"/>
          </a:fontRef>
        </p:style>
        <p:txBody>
          <a:bodyPr/>
          <a:lstStyle/>
          <a:p>
            <a:pPr algn="ctr" rtl="1"/>
            <a:r>
              <a:rPr lang="ar-IQ" dirty="0"/>
              <a:t>بعض أمراض سوء التغذية</a:t>
            </a:r>
          </a:p>
        </p:txBody>
      </p:sp>
      <p:sp>
        <p:nvSpPr>
          <p:cNvPr id="3" name="Content Placeholder 2">
            <a:extLst>
              <a:ext uri="{FF2B5EF4-FFF2-40B4-BE49-F238E27FC236}">
                <a16:creationId xmlns:a16="http://schemas.microsoft.com/office/drawing/2014/main" id="{26E20C05-1BE1-4C34-B303-322AC336AF77}"/>
              </a:ext>
            </a:extLst>
          </p:cNvPr>
          <p:cNvSpPr>
            <a:spLocks noGrp="1"/>
          </p:cNvSpPr>
          <p:nvPr>
            <p:ph idx="1"/>
          </p:nvPr>
        </p:nvSpPr>
        <p:spPr>
          <a:xfrm>
            <a:off x="0" y="1343818"/>
            <a:ext cx="12171066" cy="5495927"/>
          </a:xfrm>
        </p:spPr>
        <p:txBody>
          <a:bodyPr/>
          <a:lstStyle/>
          <a:p>
            <a:pPr algn="justLow" rtl="1"/>
            <a:r>
              <a:rPr lang="ar-SA" sz="3600" b="1" dirty="0">
                <a:effectLst/>
                <a:highlight>
                  <a:srgbClr val="808000"/>
                </a:highlight>
                <a:latin typeface="Times New Roman" panose="02020603050405020304" pitchFamily="18" charset="0"/>
                <a:ea typeface="Times New Roman" panose="02020603050405020304" pitchFamily="18" charset="0"/>
                <a:cs typeface="Arial" panose="020B0604020202020204" pitchFamily="34" charset="0"/>
              </a:rPr>
              <a:t>سوء التغذية :- </a:t>
            </a:r>
            <a:r>
              <a:rPr lang="ar-SA" sz="3600" b="1" dirty="0">
                <a:effectLst/>
                <a:latin typeface="Times New Roman" panose="02020603050405020304" pitchFamily="18" charset="0"/>
                <a:ea typeface="Times New Roman" panose="02020603050405020304" pitchFamily="18" charset="0"/>
                <a:cs typeface="Arial" panose="020B0604020202020204" pitchFamily="34" charset="0"/>
              </a:rPr>
              <a:t>هي عدم توازن الغذاء سواء كان إفراط أو نقص في تناوله و تظهر حالة سوء التغذية على شكل أمراض عامة تسمى أمراض سوء التغذية .والعلاقة بين الغذاء والصحة واضحة ومؤكدة فالغذاء ضروري لحياة الإنسان ونموه وحيويته ونشاطه ومقاومته لكثير من الأمراض التي يتعرض لها, والغذاء أيضا قد يكون السبب في بعض الأمراض نتيجة عدم توازنه وعدم نظافته وتعرضه للتلوث</a:t>
            </a:r>
            <a:r>
              <a:rPr lang="en-US" sz="3600" b="1" dirty="0">
                <a:effectLst/>
                <a:latin typeface="Arial" panose="020B0604020202020204" pitchFamily="34" charset="0"/>
                <a:ea typeface="Times New Roman" panose="02020603050405020304" pitchFamily="18" charset="0"/>
              </a:rPr>
              <a:t> </a:t>
            </a:r>
          </a:p>
          <a:p>
            <a:pPr algn="r" rtl="1"/>
            <a:r>
              <a:rPr lang="ar-SA" sz="3600" b="1" u="sng" dirty="0">
                <a:effectLst/>
                <a:highlight>
                  <a:srgbClr val="FF0000"/>
                </a:highlight>
                <a:latin typeface="Times New Roman" panose="02020603050405020304" pitchFamily="18" charset="0"/>
                <a:ea typeface="Times New Roman" panose="02020603050405020304" pitchFamily="18" charset="0"/>
                <a:cs typeface="Arial" panose="020B0604020202020204" pitchFamily="34" charset="0"/>
              </a:rPr>
              <a:t>أسباب سوء التغذية</a:t>
            </a:r>
            <a:endParaRPr lang="en-US" sz="2000" dirty="0">
              <a:effectLst/>
              <a:highlight>
                <a:srgbClr val="FF0000"/>
              </a:highlight>
              <a:latin typeface="Times New Roman" panose="02020603050405020304" pitchFamily="18" charset="0"/>
              <a:ea typeface="Times New Roman" panose="02020603050405020304" pitchFamily="18" charset="0"/>
            </a:endParaRPr>
          </a:p>
          <a:p>
            <a:pPr algn="ctr" rtl="1"/>
            <a:endParaRPr lang="en-US" sz="2000" dirty="0">
              <a:effectLst/>
              <a:latin typeface="Times New Roman" panose="02020603050405020304" pitchFamily="18" charset="0"/>
              <a:ea typeface="Times New Roman" panose="02020603050405020304" pitchFamily="18" charset="0"/>
            </a:endParaRPr>
          </a:p>
          <a:p>
            <a:pPr marL="514350" lvl="0" indent="-514350" algn="r" rtl="1">
              <a:buFont typeface="+mj-lt"/>
              <a:buAutoNum type="arabicParenR"/>
              <a:tabLst>
                <a:tab pos="685800" algn="l"/>
              </a:tabLst>
            </a:pPr>
            <a:r>
              <a:rPr lang="ar-SA" sz="3200" b="1" dirty="0">
                <a:effectLst/>
                <a:latin typeface="Times New Roman" panose="02020603050405020304" pitchFamily="18" charset="0"/>
                <a:ea typeface="Times New Roman" panose="02020603050405020304" pitchFamily="18" charset="0"/>
              </a:rPr>
              <a:t>قلة الوعي الغذائي للفرد . </a:t>
            </a:r>
            <a:endParaRPr lang="en-US" sz="2400" dirty="0">
              <a:effectLst/>
              <a:latin typeface="Times New Roman" panose="02020603050405020304" pitchFamily="18" charset="0"/>
              <a:ea typeface="Times New Roman" panose="02020603050405020304" pitchFamily="18" charset="0"/>
            </a:endParaRPr>
          </a:p>
          <a:p>
            <a:pPr marL="514350" indent="-514350" algn="r" rtl="1">
              <a:buFont typeface="+mj-lt"/>
              <a:buAutoNum type="arabicParenR"/>
            </a:pPr>
            <a:r>
              <a:rPr lang="ar-SA" sz="3200" b="1" dirty="0">
                <a:effectLst/>
                <a:ea typeface="Times New Roman" panose="02020603050405020304" pitchFamily="18" charset="0"/>
              </a:rPr>
              <a:t>العادات والتقاليد الغذائية المتبعة بشكل خاطئ في الأسرة والمجتمع</a:t>
            </a:r>
            <a:r>
              <a:rPr lang="ar-IQ" sz="3200" b="1" dirty="0">
                <a:effectLst/>
                <a:ea typeface="Times New Roman" panose="02020603050405020304" pitchFamily="18" charset="0"/>
              </a:rPr>
              <a:t>.</a:t>
            </a:r>
            <a:r>
              <a:rPr lang="ar-SA" sz="3200" b="1" dirty="0">
                <a:solidFill>
                  <a:srgbClr val="FFFFFF"/>
                </a:solidFill>
                <a:effectLst/>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a:p>
            <a:pPr algn="r" rtl="1"/>
            <a:endParaRPr lang="ar-IQ" dirty="0"/>
          </a:p>
        </p:txBody>
      </p:sp>
    </p:spTree>
    <p:extLst>
      <p:ext uri="{BB962C8B-B14F-4D97-AF65-F5344CB8AC3E}">
        <p14:creationId xmlns:p14="http://schemas.microsoft.com/office/powerpoint/2010/main" val="1403536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C378-2268-48D6-BF9E-A1357A35BA2C}"/>
              </a:ext>
            </a:extLst>
          </p:cNvPr>
          <p:cNvSpPr>
            <a:spLocks noGrp="1"/>
          </p:cNvSpPr>
          <p:nvPr>
            <p:ph type="title"/>
          </p:nvPr>
        </p:nvSpPr>
        <p:spPr>
          <a:xfrm>
            <a:off x="0" y="18255"/>
            <a:ext cx="12192000" cy="866000"/>
          </a:xfrm>
        </p:spPr>
        <p:style>
          <a:lnRef idx="0">
            <a:schemeClr val="accent5"/>
          </a:lnRef>
          <a:fillRef idx="3">
            <a:schemeClr val="accent5"/>
          </a:fillRef>
          <a:effectRef idx="3">
            <a:schemeClr val="accent5"/>
          </a:effectRef>
          <a:fontRef idx="minor">
            <a:schemeClr val="lt1"/>
          </a:fontRef>
        </p:style>
        <p:txBody>
          <a:bodyPr/>
          <a:lstStyle/>
          <a:p>
            <a:pPr algn="r" rtl="1">
              <a:tabLst>
                <a:tab pos="2857500" algn="ctr"/>
                <a:tab pos="3552825" algn="l"/>
              </a:tabLst>
            </a:pPr>
            <a:r>
              <a:rPr lang="ar-IQ" sz="4400" b="1" dirty="0">
                <a:effectLst/>
                <a:latin typeface="Times New Roman" panose="02020603050405020304" pitchFamily="18" charset="0"/>
                <a:ea typeface="Times New Roman" panose="02020603050405020304" pitchFamily="18" charset="0"/>
              </a:rPr>
              <a:t>أولا :- فقر الدم </a:t>
            </a:r>
            <a:r>
              <a:rPr lang="en-US" b="0" i="0" dirty="0">
                <a:effectLst/>
                <a:latin typeface="Noto Naskh Arabic UI"/>
              </a:rPr>
              <a:t> Anemia</a:t>
            </a:r>
            <a:endParaRPr lang="ar-IQ" dirty="0"/>
          </a:p>
        </p:txBody>
      </p:sp>
      <p:sp>
        <p:nvSpPr>
          <p:cNvPr id="3" name="Content Placeholder 2">
            <a:extLst>
              <a:ext uri="{FF2B5EF4-FFF2-40B4-BE49-F238E27FC236}">
                <a16:creationId xmlns:a16="http://schemas.microsoft.com/office/drawing/2014/main" id="{39D5091D-030D-4907-85A4-9D95439B120A}"/>
              </a:ext>
            </a:extLst>
          </p:cNvPr>
          <p:cNvSpPr>
            <a:spLocks noGrp="1"/>
          </p:cNvSpPr>
          <p:nvPr>
            <p:ph idx="1"/>
          </p:nvPr>
        </p:nvSpPr>
        <p:spPr>
          <a:xfrm>
            <a:off x="1" y="884256"/>
            <a:ext cx="12098214" cy="5955490"/>
          </a:xfrm>
        </p:spPr>
        <p:txBody>
          <a:bodyPr>
            <a:normAutofit lnSpcReduction="10000"/>
          </a:bodyPr>
          <a:lstStyle/>
          <a:p>
            <a:pPr algn="justLow" rtl="1">
              <a:tabLst>
                <a:tab pos="2857500" algn="ctr"/>
                <a:tab pos="3552825" algn="l"/>
              </a:tabLst>
            </a:pPr>
            <a:r>
              <a:rPr lang="en-US" sz="3600" b="0" i="0" dirty="0">
                <a:solidFill>
                  <a:srgbClr val="4D5156"/>
                </a:solidFill>
                <a:effectLst/>
                <a:highlight>
                  <a:srgbClr val="C0C0C0"/>
                </a:highlight>
                <a:latin typeface="Noto Naskh Arabic UI"/>
                <a:cs typeface="+mj-cs"/>
              </a:rPr>
              <a:t> </a:t>
            </a:r>
            <a:r>
              <a:rPr lang="ar-IQ" sz="3600" b="1" dirty="0">
                <a:effectLst/>
                <a:highlight>
                  <a:srgbClr val="C0C0C0"/>
                </a:highlight>
                <a:latin typeface="Times New Roman" panose="02020603050405020304" pitchFamily="18" charset="0"/>
                <a:ea typeface="Times New Roman" panose="02020603050405020304" pitchFamily="18" charset="0"/>
                <a:cs typeface="+mj-cs"/>
              </a:rPr>
              <a:t>فقر الدم </a:t>
            </a:r>
            <a:r>
              <a:rPr lang="ar-IQ" sz="3600" b="1" dirty="0" err="1">
                <a:effectLst/>
                <a:highlight>
                  <a:srgbClr val="C0C0C0"/>
                </a:highlight>
                <a:latin typeface="Times New Roman" panose="02020603050405020304" pitchFamily="18" charset="0"/>
                <a:ea typeface="Times New Roman" panose="02020603050405020304" pitchFamily="18" charset="0"/>
                <a:cs typeface="+mj-cs"/>
              </a:rPr>
              <a:t>التغذوي</a:t>
            </a:r>
            <a:r>
              <a:rPr lang="ar-IQ" sz="3600" b="1" dirty="0">
                <a:effectLst/>
                <a:highlight>
                  <a:srgbClr val="C0C0C0"/>
                </a:highlight>
                <a:latin typeface="Times New Roman" panose="02020603050405020304" pitchFamily="18" charset="0"/>
                <a:ea typeface="Times New Roman" panose="02020603050405020304" pitchFamily="18" charset="0"/>
                <a:cs typeface="+mj-cs"/>
              </a:rPr>
              <a:t> المنشأ ينتج عن انخفاض هيموغلوبين الدم عن المعدل الطبيعي نتيجة لعدم كفاية واحد أو أكثر من العناصر الغذائية التي تدخل في تكوين أو تساعد على تكوينه و هي تشمل عنصر الحديد وحمض الفوليك وفيتامين </a:t>
            </a:r>
            <a:r>
              <a:rPr lang="en-US" sz="3600" b="1" dirty="0">
                <a:effectLst/>
                <a:highlight>
                  <a:srgbClr val="C0C0C0"/>
                </a:highlight>
                <a:latin typeface="Arial" panose="020B0604020202020204" pitchFamily="34" charset="0"/>
                <a:ea typeface="Times New Roman" panose="02020603050405020304" pitchFamily="18" charset="0"/>
                <a:cs typeface="+mj-cs"/>
              </a:rPr>
              <a:t>B12</a:t>
            </a:r>
            <a:r>
              <a:rPr lang="ar-IQ" sz="3600" b="1" dirty="0">
                <a:effectLst/>
                <a:highlight>
                  <a:srgbClr val="C0C0C0"/>
                </a:highlight>
                <a:latin typeface="Times New Roman" panose="02020603050405020304" pitchFamily="18" charset="0"/>
                <a:ea typeface="Times New Roman" panose="02020603050405020304" pitchFamily="18" charset="0"/>
                <a:cs typeface="+mj-cs"/>
              </a:rPr>
              <a:t> و فيتامين </a:t>
            </a:r>
            <a:r>
              <a:rPr lang="en-US" sz="3600" b="1" dirty="0">
                <a:effectLst/>
                <a:highlight>
                  <a:srgbClr val="C0C0C0"/>
                </a:highlight>
                <a:latin typeface="Arial" panose="020B0604020202020204" pitchFamily="34" charset="0"/>
                <a:ea typeface="Times New Roman" panose="02020603050405020304" pitchFamily="18" charset="0"/>
                <a:cs typeface="+mj-cs"/>
              </a:rPr>
              <a:t>C</a:t>
            </a:r>
            <a:r>
              <a:rPr lang="ar-IQ" sz="3600" b="1" dirty="0">
                <a:effectLst/>
                <a:highlight>
                  <a:srgbClr val="C0C0C0"/>
                </a:highlight>
                <a:latin typeface="Times New Roman" panose="02020603050405020304" pitchFamily="18" charset="0"/>
                <a:ea typeface="Times New Roman" panose="02020603050405020304" pitchFamily="18" charset="0"/>
                <a:cs typeface="+mj-cs"/>
              </a:rPr>
              <a:t> والنحاس و الزنك .</a:t>
            </a:r>
            <a:endParaRPr lang="en-US" dirty="0">
              <a:effectLst/>
              <a:highlight>
                <a:srgbClr val="C0C0C0"/>
              </a:highlight>
              <a:latin typeface="Times New Roman" panose="02020603050405020304" pitchFamily="18" charset="0"/>
              <a:ea typeface="Times New Roman" panose="02020603050405020304" pitchFamily="18" charset="0"/>
              <a:cs typeface="+mj-cs"/>
            </a:endParaRPr>
          </a:p>
          <a:p>
            <a:pPr algn="r" rtl="1">
              <a:tabLst>
                <a:tab pos="2857500" algn="ctr"/>
                <a:tab pos="3552825" algn="l"/>
              </a:tabLst>
            </a:pPr>
            <a:r>
              <a:rPr lang="ar-IQ" sz="3600" b="1" u="sng" dirty="0">
                <a:effectLst/>
                <a:highlight>
                  <a:srgbClr val="00FFFF"/>
                </a:highlight>
                <a:latin typeface="Times New Roman" panose="02020603050405020304" pitchFamily="18" charset="0"/>
                <a:ea typeface="Times New Roman" panose="02020603050405020304" pitchFamily="18" charset="0"/>
                <a:cs typeface="Arial" panose="020B0604020202020204" pitchFamily="34" charset="0"/>
              </a:rPr>
              <a:t>أعراض فقر الدم</a:t>
            </a:r>
            <a:r>
              <a:rPr lang="ar-IQ" sz="3600" b="1" u="sng"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Times New Roman" panose="02020603050405020304" pitchFamily="18" charset="0"/>
              <a:ea typeface="Times New Roman" panose="02020603050405020304" pitchFamily="18" charset="0"/>
            </a:endParaRPr>
          </a:p>
          <a:p>
            <a:pPr marL="0" indent="0" algn="r" rtl="1">
              <a:buNone/>
              <a:tabLst>
                <a:tab pos="2857500" algn="ctr"/>
                <a:tab pos="3552825" algn="l"/>
              </a:tabLst>
            </a:pPr>
            <a:r>
              <a:rPr lang="ar-IQ" sz="2800" b="1" u="none" strike="noStrike" dirty="0">
                <a:effectLst/>
                <a:latin typeface="Times New Roman" panose="02020603050405020304" pitchFamily="18" charset="0"/>
                <a:ea typeface="Times New Roman" panose="02020603050405020304" pitchFamily="18" charset="0"/>
                <a:cs typeface="Arial" panose="020B0604020202020204" pitchFamily="34" charset="0"/>
              </a:rPr>
              <a:t> </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1- </a:t>
            </a: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شحوب لون الوجه واللثة والجفون من الداخل .</a:t>
            </a:r>
            <a:endParaRPr lang="en-US" sz="3200" dirty="0">
              <a:effectLst/>
              <a:latin typeface="Times New Roman" panose="02020603050405020304" pitchFamily="18" charset="0"/>
              <a:ea typeface="Times New Roman" panose="02020603050405020304" pitchFamily="18" charset="0"/>
            </a:endParaRPr>
          </a:p>
          <a:p>
            <a:pPr marL="0" indent="0" algn="r" rtl="1">
              <a:buNone/>
              <a:tabLst>
                <a:tab pos="2857500" algn="ctr"/>
                <a:tab pos="3552825" algn="l"/>
              </a:tabLst>
            </a:pP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2- الدوار ( الدوخة )عند تغير وضعية الجسم ( عند الجلوس و القيام و الحركة</a:t>
            </a:r>
            <a:r>
              <a:rPr lang="en-US" sz="3200" b="1" dirty="0">
                <a:effectLst/>
                <a:latin typeface="Arial" panose="020B0604020202020204" pitchFamily="34" charset="0"/>
                <a:ea typeface="Times New Roman" panose="02020603050405020304" pitchFamily="18" charset="0"/>
              </a:rPr>
              <a:t>( </a:t>
            </a: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 .</a:t>
            </a:r>
            <a:br>
              <a:rPr lang="en-US" sz="3200" b="1" dirty="0">
                <a:effectLst/>
                <a:latin typeface="Arial" panose="020B0604020202020204" pitchFamily="34" charset="0"/>
                <a:ea typeface="Times New Roman" panose="02020603050405020304" pitchFamily="18" charset="0"/>
              </a:rPr>
            </a:b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3- عدم التركيز و قلة التحصيل العلمي عند الأطفال خصوصاً</a:t>
            </a:r>
            <a:r>
              <a:rPr lang="en-US" sz="3200" b="1" dirty="0">
                <a:effectLst/>
                <a:latin typeface="Arial" panose="020B0604020202020204" pitchFamily="34" charset="0"/>
                <a:ea typeface="Times New Roman" panose="02020603050405020304" pitchFamily="18" charset="0"/>
              </a:rPr>
              <a:t>.</a:t>
            </a:r>
            <a:br>
              <a:rPr lang="en-US" sz="3200" b="1" dirty="0">
                <a:effectLst/>
                <a:latin typeface="Arial" panose="020B0604020202020204" pitchFamily="34" charset="0"/>
                <a:ea typeface="Times New Roman" panose="02020603050405020304" pitchFamily="18" charset="0"/>
              </a:rPr>
            </a:b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4- ضعف النمو الملحوظ عند الأطفال</a:t>
            </a:r>
            <a:r>
              <a:rPr lang="en-US" sz="3200" b="1" dirty="0">
                <a:effectLst/>
                <a:latin typeface="Arial" panose="020B0604020202020204" pitchFamily="34" charset="0"/>
                <a:ea typeface="Times New Roman" panose="02020603050405020304" pitchFamily="18" charset="0"/>
              </a:rPr>
              <a:t>.</a:t>
            </a:r>
            <a:br>
              <a:rPr lang="en-US" sz="3200" b="1" dirty="0">
                <a:effectLst/>
                <a:latin typeface="Arial" panose="020B0604020202020204" pitchFamily="34" charset="0"/>
                <a:ea typeface="Times New Roman" panose="02020603050405020304" pitchFamily="18" charset="0"/>
              </a:rPr>
            </a:b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5- أظافر الأصابع بيضاء .</a:t>
            </a:r>
            <a:endParaRPr lang="ar-IQ" sz="3200" b="1" dirty="0">
              <a:effectLst/>
              <a:latin typeface="Times New Roman" panose="02020603050405020304" pitchFamily="18" charset="0"/>
              <a:ea typeface="Times New Roman" panose="02020603050405020304" pitchFamily="18" charset="0"/>
              <a:cs typeface="Arial" panose="020B0604020202020204" pitchFamily="34" charset="0"/>
            </a:endParaRPr>
          </a:p>
          <a:p>
            <a:pPr marL="0" indent="0" algn="r" rtl="1">
              <a:buNone/>
              <a:tabLst>
                <a:tab pos="2857500" algn="ctr"/>
                <a:tab pos="3552825" algn="l"/>
              </a:tabLst>
            </a:pP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6- احمرار اللسان و جود تقرحات بسبب أنيميا نقص فيتامين </a:t>
            </a:r>
            <a:r>
              <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j-cs"/>
              </a:rPr>
              <a:t>B12</a:t>
            </a: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3200" dirty="0">
              <a:effectLst/>
              <a:latin typeface="Times New Roman" panose="02020603050405020304" pitchFamily="18" charset="0"/>
              <a:ea typeface="Times New Roman" panose="02020603050405020304" pitchFamily="18" charset="0"/>
            </a:endParaRPr>
          </a:p>
          <a:p>
            <a:pPr marL="0" indent="0" algn="r" rtl="1">
              <a:buNone/>
              <a:tabLst>
                <a:tab pos="2857500" algn="ctr"/>
                <a:tab pos="3552825" algn="l"/>
              </a:tabLst>
            </a:pPr>
            <a:r>
              <a:rPr lang="ar-SA" sz="3200" b="1" dirty="0">
                <a:effectLst/>
                <a:latin typeface="Times New Roman" panose="02020603050405020304" pitchFamily="18" charset="0"/>
                <a:ea typeface="Times New Roman" panose="02020603050405020304" pitchFamily="18" charset="0"/>
                <a:cs typeface="Arial" panose="020B0604020202020204" pitchFamily="34" charset="0"/>
              </a:rPr>
              <a:t>7- تقرح الفم و تشقق اللثة و جوانب الفم بسبب نقص الحديد و فيتامين </a:t>
            </a:r>
            <a:r>
              <a:rPr lang="en-US" sz="3200" b="1" dirty="0">
                <a:effectLst/>
                <a:latin typeface="Times New Roman" panose="02020603050405020304" pitchFamily="18" charset="0"/>
                <a:ea typeface="Times New Roman" panose="02020603050405020304" pitchFamily="18" charset="0"/>
                <a:cs typeface="Arial" panose="020B0604020202020204" pitchFamily="34" charset="0"/>
              </a:rPr>
              <a:t>B12</a:t>
            </a:r>
            <a:r>
              <a:rPr lang="ar-IQ" sz="32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ar-IQ" dirty="0"/>
          </a:p>
        </p:txBody>
      </p:sp>
    </p:spTree>
    <p:extLst>
      <p:ext uri="{BB962C8B-B14F-4D97-AF65-F5344CB8AC3E}">
        <p14:creationId xmlns:p14="http://schemas.microsoft.com/office/powerpoint/2010/main" val="111535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08BA-671B-4BA7-B0D4-4B1E084EDB91}"/>
              </a:ext>
            </a:extLst>
          </p:cNvPr>
          <p:cNvSpPr>
            <a:spLocks noGrp="1"/>
          </p:cNvSpPr>
          <p:nvPr>
            <p:ph type="title"/>
          </p:nvPr>
        </p:nvSpPr>
        <p:spPr>
          <a:xfrm>
            <a:off x="0" y="18255"/>
            <a:ext cx="12192000" cy="735371"/>
          </a:xfrm>
        </p:spPr>
        <p:style>
          <a:lnRef idx="1">
            <a:schemeClr val="accent2"/>
          </a:lnRef>
          <a:fillRef idx="2">
            <a:schemeClr val="accent2"/>
          </a:fillRef>
          <a:effectRef idx="1">
            <a:schemeClr val="accent2"/>
          </a:effectRef>
          <a:fontRef idx="minor">
            <a:schemeClr val="dk1"/>
          </a:fontRef>
        </p:style>
        <p:txBody>
          <a:bodyPr/>
          <a:lstStyle/>
          <a:p>
            <a:pPr algn="ctr" rtl="1"/>
            <a:r>
              <a:rPr lang="ar-SA" sz="4400" b="1" dirty="0">
                <a:effectLst/>
                <a:ea typeface="Times New Roman" panose="02020603050405020304" pitchFamily="18" charset="0"/>
                <a:cs typeface="Arial" panose="020B0604020202020204" pitchFamily="34" charset="0"/>
              </a:rPr>
              <a:t>الوقاية من فقر الدم</a:t>
            </a:r>
            <a:endParaRPr lang="ar-IQ" dirty="0"/>
          </a:p>
        </p:txBody>
      </p:sp>
      <p:sp>
        <p:nvSpPr>
          <p:cNvPr id="3" name="Content Placeholder 2">
            <a:extLst>
              <a:ext uri="{FF2B5EF4-FFF2-40B4-BE49-F238E27FC236}">
                <a16:creationId xmlns:a16="http://schemas.microsoft.com/office/drawing/2014/main" id="{EDA79FAD-275A-4486-AB33-2905E0E9D131}"/>
              </a:ext>
            </a:extLst>
          </p:cNvPr>
          <p:cNvSpPr>
            <a:spLocks noGrp="1"/>
          </p:cNvSpPr>
          <p:nvPr>
            <p:ph idx="1"/>
          </p:nvPr>
        </p:nvSpPr>
        <p:spPr>
          <a:xfrm>
            <a:off x="0" y="753626"/>
            <a:ext cx="12192000" cy="6086119"/>
          </a:xfrm>
        </p:spPr>
        <p:txBody>
          <a:bodyPr/>
          <a:lstStyle/>
          <a:p>
            <a:pPr marL="342900" lvl="0" indent="-342900" algn="just" rtl="1">
              <a:buFont typeface="+mj-lt"/>
              <a:buAutoNum type="arabicPeriod"/>
              <a:tabLst>
                <a:tab pos="542925" algn="l"/>
              </a:tabLst>
            </a:pP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تناول طعاما مخلوطا يحتوي مصادر حديد جيدة مثل اللحم , الكبد , البيض ,الكبد و الخضروات ذات الأوراق القاتمة .</a:t>
            </a:r>
            <a:endParaRPr lang="en-US" sz="2000" dirty="0">
              <a:effectLst/>
              <a:latin typeface="Times New Roman" panose="02020603050405020304" pitchFamily="18" charset="0"/>
              <a:ea typeface="Times New Roman" panose="02020603050405020304" pitchFamily="18" charset="0"/>
            </a:endParaRPr>
          </a:p>
          <a:p>
            <a:pPr marL="342900" lvl="0" indent="-342900" algn="just" rtl="1">
              <a:buFont typeface="+mj-lt"/>
              <a:buAutoNum type="arabicPeriod"/>
              <a:tabLst>
                <a:tab pos="542925" algn="l"/>
              </a:tabLst>
            </a:pP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عدم شرب الشاي لأنه يؤخر امتصاص الحديد وخاصة بعد الأكل .</a:t>
            </a:r>
            <a:endParaRPr lang="en-US" sz="2000" dirty="0">
              <a:effectLst/>
              <a:latin typeface="Times New Roman" panose="02020603050405020304" pitchFamily="18" charset="0"/>
              <a:ea typeface="Times New Roman" panose="02020603050405020304" pitchFamily="18" charset="0"/>
            </a:endParaRPr>
          </a:p>
          <a:p>
            <a:pPr marL="342900" lvl="0" indent="-342900" algn="just" rtl="1">
              <a:buFont typeface="+mj-lt"/>
              <a:buAutoNum type="arabicPeriod"/>
              <a:tabLst>
                <a:tab pos="542925" algn="l"/>
              </a:tabLst>
            </a:pP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اخذ أقراص الحديد وباستشارة الطبيب </a:t>
            </a:r>
            <a:r>
              <a:rPr lang="ar-IQ" sz="2800" b="1" dirty="0">
                <a:effectLst/>
                <a:latin typeface="Times New Roman" panose="02020603050405020304" pitchFamily="18" charset="0"/>
                <a:ea typeface="Times New Roman" panose="02020603050405020304" pitchFamily="18" charset="0"/>
                <a:cs typeface="Arial" panose="020B0604020202020204" pitchFamily="34" charset="0"/>
              </a:rPr>
              <a:t>او </a:t>
            </a:r>
            <a:r>
              <a:rPr lang="ar-IQ" sz="2800" b="1" dirty="0" err="1">
                <a:effectLst/>
                <a:latin typeface="Times New Roman" panose="02020603050405020304" pitchFamily="18" charset="0"/>
                <a:ea typeface="Times New Roman" panose="02020603050405020304" pitchFamily="18" charset="0"/>
                <a:cs typeface="Arial" panose="020B0604020202020204" pitchFamily="34" charset="0"/>
              </a:rPr>
              <a:t>تغذوي</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2000" dirty="0">
              <a:effectLst/>
              <a:latin typeface="Times New Roman" panose="02020603050405020304" pitchFamily="18" charset="0"/>
              <a:ea typeface="Times New Roman" panose="02020603050405020304" pitchFamily="18" charset="0"/>
            </a:endParaRPr>
          </a:p>
          <a:p>
            <a:pPr marL="342900" lvl="0" indent="-342900" algn="just" rtl="1">
              <a:buFont typeface="+mj-lt"/>
              <a:buAutoNum type="arabicPeriod"/>
              <a:tabLst>
                <a:tab pos="542925" algn="l"/>
              </a:tabLst>
            </a:pP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تناول الفواكه .</a:t>
            </a:r>
            <a:endParaRPr lang="en-US" sz="2000" dirty="0">
              <a:effectLst/>
              <a:latin typeface="Times New Roman" panose="02020603050405020304" pitchFamily="18" charset="0"/>
              <a:ea typeface="Times New Roman" panose="02020603050405020304" pitchFamily="18" charset="0"/>
            </a:endParaRPr>
          </a:p>
          <a:p>
            <a:pPr marL="342900" lvl="0" indent="-342900" algn="just" rtl="1">
              <a:buFont typeface="+mj-lt"/>
              <a:buAutoNum type="arabicPeriod"/>
              <a:tabLst>
                <a:tab pos="542925" algn="l"/>
              </a:tabLst>
            </a:pP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إذا كان فقر الدم ناجما عن الإصابة بالزحار ,الدودة </a:t>
            </a:r>
            <a:r>
              <a:rPr lang="ar-SA" sz="2800" b="1" dirty="0" err="1">
                <a:effectLst/>
                <a:latin typeface="Times New Roman" panose="02020603050405020304" pitchFamily="18" charset="0"/>
                <a:ea typeface="Times New Roman" panose="02020603050405020304" pitchFamily="18" charset="0"/>
                <a:cs typeface="Arial" panose="020B0604020202020204" pitchFamily="34" charset="0"/>
              </a:rPr>
              <a:t>الشصية</a:t>
            </a:r>
            <a:r>
              <a:rPr lang="ar-SA" sz="2800" b="1" dirty="0">
                <a:effectLst/>
                <a:latin typeface="Times New Roman" panose="02020603050405020304" pitchFamily="18" charset="0"/>
                <a:ea typeface="Times New Roman" panose="02020603050405020304" pitchFamily="18" charset="0"/>
                <a:cs typeface="Arial" panose="020B0604020202020204" pitchFamily="34" charset="0"/>
              </a:rPr>
              <a:t> ,الملاريا فينبغي علاج ذلك أولا .</a:t>
            </a:r>
            <a:endParaRPr lang="en-US" sz="2000" dirty="0">
              <a:effectLst/>
              <a:latin typeface="Times New Roman" panose="02020603050405020304" pitchFamily="18" charset="0"/>
              <a:ea typeface="Times New Roman" panose="02020603050405020304" pitchFamily="18" charset="0"/>
            </a:endParaRPr>
          </a:p>
          <a:p>
            <a:pPr algn="r" rtl="1"/>
            <a:endParaRPr lang="ar-IQ" dirty="0"/>
          </a:p>
        </p:txBody>
      </p:sp>
      <p:graphicFrame>
        <p:nvGraphicFramePr>
          <p:cNvPr id="4" name="Table 3">
            <a:extLst>
              <a:ext uri="{FF2B5EF4-FFF2-40B4-BE49-F238E27FC236}">
                <a16:creationId xmlns:a16="http://schemas.microsoft.com/office/drawing/2014/main" id="{26814465-D542-446A-8942-A25106873947}"/>
              </a:ext>
            </a:extLst>
          </p:cNvPr>
          <p:cNvGraphicFramePr>
            <a:graphicFrameLocks noGrp="1"/>
          </p:cNvGraphicFramePr>
          <p:nvPr>
            <p:extLst>
              <p:ext uri="{D42A27DB-BD31-4B8C-83A1-F6EECF244321}">
                <p14:modId xmlns:p14="http://schemas.microsoft.com/office/powerpoint/2010/main" val="101443947"/>
              </p:ext>
            </p:extLst>
          </p:nvPr>
        </p:nvGraphicFramePr>
        <p:xfrm>
          <a:off x="2827774" y="3796685"/>
          <a:ext cx="7010400" cy="2651760"/>
        </p:xfrm>
        <a:graphic>
          <a:graphicData uri="http://schemas.openxmlformats.org/drawingml/2006/table">
            <a:tbl>
              <a:tblPr/>
              <a:tblGrid>
                <a:gridCol w="3505200">
                  <a:extLst>
                    <a:ext uri="{9D8B030D-6E8A-4147-A177-3AD203B41FA5}">
                      <a16:colId xmlns:a16="http://schemas.microsoft.com/office/drawing/2014/main" val="2829030974"/>
                    </a:ext>
                  </a:extLst>
                </a:gridCol>
                <a:gridCol w="3505200">
                  <a:extLst>
                    <a:ext uri="{9D8B030D-6E8A-4147-A177-3AD203B41FA5}">
                      <a16:colId xmlns:a16="http://schemas.microsoft.com/office/drawing/2014/main" val="2061486101"/>
                    </a:ext>
                  </a:extLst>
                </a:gridCol>
              </a:tblGrid>
              <a:tr h="0">
                <a:tc>
                  <a:txBody>
                    <a:bodyPr/>
                    <a:lstStyle/>
                    <a:p>
                      <a:pPr algn="ctr" rtl="1"/>
                      <a:r>
                        <a:rPr lang="ar-IQ" sz="2400" b="1" dirty="0">
                          <a:effectLst/>
                          <a:cs typeface="+mn-cs"/>
                        </a:rPr>
                        <a:t>تركيز</a:t>
                      </a:r>
                      <a:r>
                        <a:rPr lang="ar-IQ" sz="2400" dirty="0">
                          <a:effectLst/>
                          <a:cs typeface="+mn-cs"/>
                        </a:rPr>
                        <a:t> </a:t>
                      </a:r>
                      <a:r>
                        <a:rPr kumimoji="0" lang="ar-IQ"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هيموغلوبين</a:t>
                      </a:r>
                      <a:r>
                        <a:rPr lang="ar-IQ" sz="2400" dirty="0">
                          <a:effectLst/>
                          <a:cs typeface="+mn-cs"/>
                        </a:rPr>
                        <a:t> </a:t>
                      </a:r>
                      <a:r>
                        <a:rPr lang="en-US" sz="2400" dirty="0">
                          <a:effectLst/>
                          <a:cs typeface="+mn-cs"/>
                        </a:rPr>
                        <a:t>g/dl</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rtl="1"/>
                      <a:r>
                        <a:rPr lang="ar-IQ" sz="2000" b="1" dirty="0">
                          <a:effectLst/>
                        </a:rPr>
                        <a:t>العمر أو الجنس</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928130941"/>
                  </a:ext>
                </a:extLst>
              </a:tr>
              <a:tr h="0">
                <a:tc>
                  <a:txBody>
                    <a:bodyPr/>
                    <a:lstStyle/>
                    <a:p>
                      <a:pPr algn="ctr" rtl="1"/>
                      <a:r>
                        <a:rPr lang="ar-IQ">
                          <a:effectLst/>
                        </a:rPr>
                        <a:t>11,0</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ctr" rtl="1"/>
                      <a:r>
                        <a:rPr lang="ar-IQ" dirty="0">
                          <a:effectLst/>
                        </a:rPr>
                        <a:t>أطفال (0.5-5.0 سنوات)</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014264042"/>
                  </a:ext>
                </a:extLst>
              </a:tr>
              <a:tr h="0">
                <a:tc>
                  <a:txBody>
                    <a:bodyPr/>
                    <a:lstStyle/>
                    <a:p>
                      <a:pPr algn="ctr" rtl="1"/>
                      <a:r>
                        <a:rPr lang="ar-IQ">
                          <a:effectLst/>
                        </a:rPr>
                        <a:t>11,5</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ctr" rtl="1"/>
                      <a:r>
                        <a:rPr lang="ar-IQ" dirty="0">
                          <a:effectLst/>
                        </a:rPr>
                        <a:t>أطفال (5-12 سنوات)</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82281134"/>
                  </a:ext>
                </a:extLst>
              </a:tr>
              <a:tr h="0">
                <a:tc>
                  <a:txBody>
                    <a:bodyPr/>
                    <a:lstStyle/>
                    <a:p>
                      <a:pPr algn="ctr" rtl="1"/>
                      <a:r>
                        <a:rPr lang="ar-IQ">
                          <a:effectLst/>
                        </a:rPr>
                        <a:t>12,0</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ctr" rtl="1"/>
                      <a:r>
                        <a:rPr lang="ar-IQ" dirty="0">
                          <a:effectLst/>
                        </a:rPr>
                        <a:t>أطفال (12-15 سنوات)</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14621179"/>
                  </a:ext>
                </a:extLst>
              </a:tr>
              <a:tr h="0">
                <a:tc>
                  <a:txBody>
                    <a:bodyPr/>
                    <a:lstStyle/>
                    <a:p>
                      <a:pPr algn="ctr" rtl="1"/>
                      <a:r>
                        <a:rPr lang="ar-IQ">
                          <a:effectLst/>
                        </a:rPr>
                        <a:t>12,0</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ctr" rtl="1"/>
                      <a:r>
                        <a:rPr lang="ar-IQ" dirty="0">
                          <a:effectLst/>
                        </a:rPr>
                        <a:t>أنثى غير حامل (اكبر15 سنة)</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44891673"/>
                  </a:ext>
                </a:extLst>
              </a:tr>
              <a:tr h="0">
                <a:tc>
                  <a:txBody>
                    <a:bodyPr/>
                    <a:lstStyle/>
                    <a:p>
                      <a:pPr algn="ctr" rtl="1"/>
                      <a:r>
                        <a:rPr lang="ar-IQ">
                          <a:effectLst/>
                        </a:rPr>
                        <a:t>11,0</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ctr" rtl="1"/>
                      <a:r>
                        <a:rPr lang="ar-IQ" dirty="0">
                          <a:effectLst/>
                        </a:rPr>
                        <a:t>أنثى حامل</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47647922"/>
                  </a:ext>
                </a:extLst>
              </a:tr>
              <a:tr h="0">
                <a:tc>
                  <a:txBody>
                    <a:bodyPr/>
                    <a:lstStyle/>
                    <a:p>
                      <a:pPr algn="ctr" rtl="1"/>
                      <a:r>
                        <a:rPr lang="ar-IQ" dirty="0">
                          <a:effectLst/>
                        </a:rPr>
                        <a:t>13,0</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ctr" rtl="1"/>
                      <a:r>
                        <a:rPr lang="ar-IQ" dirty="0">
                          <a:effectLst/>
                        </a:rPr>
                        <a:t>ذكر (اكبر15 سنة)</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884939302"/>
                  </a:ext>
                </a:extLst>
              </a:tr>
            </a:tbl>
          </a:graphicData>
        </a:graphic>
      </p:graphicFrame>
    </p:spTree>
    <p:extLst>
      <p:ext uri="{BB962C8B-B14F-4D97-AF65-F5344CB8AC3E}">
        <p14:creationId xmlns:p14="http://schemas.microsoft.com/office/powerpoint/2010/main" val="3866545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B8F2-F059-4568-AC40-FF1B6A324A54}"/>
              </a:ext>
            </a:extLst>
          </p:cNvPr>
          <p:cNvSpPr>
            <a:spLocks noGrp="1"/>
          </p:cNvSpPr>
          <p:nvPr>
            <p:ph type="title"/>
          </p:nvPr>
        </p:nvSpPr>
        <p:spPr>
          <a:xfrm>
            <a:off x="0" y="18255"/>
            <a:ext cx="12192000" cy="775565"/>
          </a:xfrm>
        </p:spPr>
        <p:style>
          <a:lnRef idx="1">
            <a:schemeClr val="accent6"/>
          </a:lnRef>
          <a:fillRef idx="2">
            <a:schemeClr val="accent6"/>
          </a:fillRef>
          <a:effectRef idx="1">
            <a:schemeClr val="accent6"/>
          </a:effectRef>
          <a:fontRef idx="minor">
            <a:schemeClr val="dk1"/>
          </a:fontRef>
        </p:style>
        <p:txBody>
          <a:bodyPr/>
          <a:lstStyle/>
          <a:p>
            <a:pPr algn="r" rtl="1"/>
            <a:r>
              <a:rPr lang="ar-IQ" dirty="0"/>
              <a:t>ثانيا :-أمراض نقص البروتين والسعرات الحرارية</a:t>
            </a:r>
          </a:p>
        </p:txBody>
      </p:sp>
      <p:sp>
        <p:nvSpPr>
          <p:cNvPr id="3" name="Content Placeholder 2">
            <a:extLst>
              <a:ext uri="{FF2B5EF4-FFF2-40B4-BE49-F238E27FC236}">
                <a16:creationId xmlns:a16="http://schemas.microsoft.com/office/drawing/2014/main" id="{FEE53956-1369-42B2-8B7F-F1346F1818BA}"/>
              </a:ext>
            </a:extLst>
          </p:cNvPr>
          <p:cNvSpPr>
            <a:spLocks noGrp="1"/>
          </p:cNvSpPr>
          <p:nvPr>
            <p:ph idx="1"/>
          </p:nvPr>
        </p:nvSpPr>
        <p:spPr>
          <a:xfrm>
            <a:off x="0" y="894303"/>
            <a:ext cx="12098215" cy="5945442"/>
          </a:xfrm>
        </p:spPr>
        <p:style>
          <a:lnRef idx="1">
            <a:schemeClr val="accent4"/>
          </a:lnRef>
          <a:fillRef idx="2">
            <a:schemeClr val="accent4"/>
          </a:fillRef>
          <a:effectRef idx="1">
            <a:schemeClr val="accent4"/>
          </a:effectRef>
          <a:fontRef idx="minor">
            <a:schemeClr val="dk1"/>
          </a:fontRef>
        </p:style>
        <p:txBody>
          <a:bodyPr/>
          <a:lstStyle/>
          <a:p>
            <a:pPr algn="just" rtl="1">
              <a:lnSpc>
                <a:spcPct val="150000"/>
              </a:lnSpc>
              <a:buFont typeface="Wingdings" panose="05000000000000000000" pitchFamily="2" charset="2"/>
              <a:buChar char="v"/>
            </a:pPr>
            <a:r>
              <a:rPr lang="ar-SA" sz="2800" b="1" u="sng" dirty="0">
                <a:effectLst/>
                <a:ea typeface="Times New Roman" panose="02020603050405020304" pitchFamily="18" charset="0"/>
                <a:cs typeface="Arial" panose="020B0604020202020204" pitchFamily="34" charset="0"/>
              </a:rPr>
              <a:t> مرض الكواشركور</a:t>
            </a:r>
            <a:r>
              <a:rPr lang="ar-IQ" sz="2800" b="1" u="sng" dirty="0">
                <a:effectLst/>
                <a:ea typeface="Times New Roman" panose="02020603050405020304" pitchFamily="18" charset="0"/>
                <a:cs typeface="Arial" panose="020B0604020202020204" pitchFamily="34" charset="0"/>
              </a:rPr>
              <a:t> </a:t>
            </a:r>
            <a:r>
              <a:rPr lang="en-US" sz="2800" b="1" u="sng" dirty="0">
                <a:effectLst/>
                <a:ea typeface="Times New Roman" panose="02020603050405020304" pitchFamily="18" charset="0"/>
                <a:cs typeface="Arial" panose="020B0604020202020204" pitchFamily="34" charset="0"/>
              </a:rPr>
              <a:t>Kwashiorkor</a:t>
            </a:r>
            <a:r>
              <a:rPr lang="ar-SA" sz="2800" b="1" u="sng" dirty="0">
                <a:effectLst/>
                <a:ea typeface="Times New Roman" panose="02020603050405020304" pitchFamily="18" charset="0"/>
                <a:cs typeface="Arial" panose="020B0604020202020204" pitchFamily="34" charset="0"/>
              </a:rPr>
              <a:t> :-</a:t>
            </a:r>
            <a:r>
              <a:rPr lang="ar-IQ" b="0" i="0" dirty="0">
                <a:solidFill>
                  <a:srgbClr val="29333F"/>
                </a:solidFill>
                <a:effectLst/>
                <a:latin typeface="roboto"/>
              </a:rPr>
              <a:t> سوء تغذية البروتين والطاقة </a:t>
            </a:r>
            <a:r>
              <a:rPr lang="en-US" b="0" i="0" dirty="0">
                <a:solidFill>
                  <a:srgbClr val="29333F"/>
                </a:solidFill>
                <a:effectLst/>
                <a:latin typeface="roboto"/>
              </a:rPr>
              <a:t>، </a:t>
            </a:r>
            <a:r>
              <a:rPr lang="ar-IQ" b="0" i="0" dirty="0">
                <a:solidFill>
                  <a:srgbClr val="29333F"/>
                </a:solidFill>
                <a:effectLst/>
                <a:latin typeface="roboto"/>
              </a:rPr>
              <a:t>هو مصطلح الطبي الذي يصف حالة من سوء التغذية، الناجمة بشكلٍ أساسي عن نقصٍ في البروتين. عادة ما يندمج النقص في التغذية مع النقص في الطاقة والبروتين. وعندما يكمن النقص الأساسي في البروتين، يسَمّى هذا الوضع </a:t>
            </a:r>
            <a:r>
              <a:rPr lang="ar-IQ" b="0" i="0" dirty="0" err="1">
                <a:solidFill>
                  <a:srgbClr val="29333F"/>
                </a:solidFill>
                <a:effectLst/>
                <a:latin typeface="roboto"/>
              </a:rPr>
              <a:t>كواشيوركور</a:t>
            </a:r>
            <a:r>
              <a:rPr lang="ar-IQ" b="0" i="0" dirty="0">
                <a:solidFill>
                  <a:srgbClr val="29333F"/>
                </a:solidFill>
                <a:effectLst/>
                <a:latin typeface="roboto"/>
              </a:rPr>
              <a:t>.  يعود مصدر المصطلح </a:t>
            </a:r>
            <a:r>
              <a:rPr lang="ar-IQ" b="0" i="0" dirty="0" err="1">
                <a:solidFill>
                  <a:srgbClr val="29333F"/>
                </a:solidFill>
                <a:effectLst/>
                <a:latin typeface="roboto"/>
              </a:rPr>
              <a:t>كواشيوركور</a:t>
            </a:r>
            <a:r>
              <a:rPr lang="ar-IQ" b="0" i="0" dirty="0">
                <a:solidFill>
                  <a:srgbClr val="29333F"/>
                </a:solidFill>
                <a:effectLst/>
                <a:latin typeface="roboto"/>
              </a:rPr>
              <a:t> إلى اللهجة الأفريقية، ويعني مرض الطفل المُستبعد (المعزول). وفي الواقع فإن </a:t>
            </a:r>
            <a:r>
              <a:rPr lang="ar-IQ" b="0" i="0" dirty="0" err="1">
                <a:solidFill>
                  <a:srgbClr val="29333F"/>
                </a:solidFill>
                <a:effectLst/>
                <a:latin typeface="roboto"/>
              </a:rPr>
              <a:t>كواشيوركور</a:t>
            </a:r>
            <a:r>
              <a:rPr lang="ar-IQ" b="0" i="0" dirty="0">
                <a:solidFill>
                  <a:srgbClr val="29333F"/>
                </a:solidFill>
                <a:effectLst/>
                <a:latin typeface="roboto"/>
              </a:rPr>
              <a:t> يظهر لدى الأطفال، من عمر الرضاعة وحتى عمر 3 سنوات، الذين تم استبعادهم عن الرضاعة الطبيعية عقب ولادة طفل إضافي في العائلة، حيث إيقاف ارضاع الطفل والانتقال لحمية غذائية فقيرة بالبروتين، يؤدي إلى اصابته بالمرض.</a:t>
            </a:r>
            <a:endParaRPr lang="ar-IQ" dirty="0"/>
          </a:p>
        </p:txBody>
      </p:sp>
    </p:spTree>
    <p:extLst>
      <p:ext uri="{BB962C8B-B14F-4D97-AF65-F5344CB8AC3E}">
        <p14:creationId xmlns:p14="http://schemas.microsoft.com/office/powerpoint/2010/main" val="315594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6FF1-8370-408F-86AC-DA0D1FA89701}"/>
              </a:ext>
            </a:extLst>
          </p:cNvPr>
          <p:cNvSpPr>
            <a:spLocks noGrp="1"/>
          </p:cNvSpPr>
          <p:nvPr>
            <p:ph type="title"/>
          </p:nvPr>
        </p:nvSpPr>
        <p:spPr>
          <a:xfrm>
            <a:off x="998974" y="0"/>
            <a:ext cx="10515600" cy="559323"/>
          </a:xfrm>
        </p:spPr>
        <p:style>
          <a:lnRef idx="0">
            <a:schemeClr val="accent1"/>
          </a:lnRef>
          <a:fillRef idx="3">
            <a:schemeClr val="accent1"/>
          </a:fillRef>
          <a:effectRef idx="3">
            <a:schemeClr val="accent1"/>
          </a:effectRef>
          <a:fontRef idx="minor">
            <a:schemeClr val="lt1"/>
          </a:fontRef>
        </p:style>
        <p:txBody>
          <a:bodyPr>
            <a:normAutofit fontScale="90000"/>
          </a:bodyPr>
          <a:lstStyle/>
          <a:p>
            <a:pPr algn="ctr" rtl="1"/>
            <a:r>
              <a:rPr lang="ar-SA" sz="4400" b="1" dirty="0">
                <a:effectLst/>
                <a:ea typeface="Times New Roman" panose="02020603050405020304" pitchFamily="18" charset="0"/>
                <a:cs typeface="Arial" panose="020B0604020202020204" pitchFamily="34" charset="0"/>
              </a:rPr>
              <a:t>أعراض المرض</a:t>
            </a:r>
            <a:endParaRPr lang="ar-IQ" dirty="0"/>
          </a:p>
        </p:txBody>
      </p:sp>
      <p:sp>
        <p:nvSpPr>
          <p:cNvPr id="3" name="Content Placeholder 2">
            <a:extLst>
              <a:ext uri="{FF2B5EF4-FFF2-40B4-BE49-F238E27FC236}">
                <a16:creationId xmlns:a16="http://schemas.microsoft.com/office/drawing/2014/main" id="{9D64995E-1C73-4102-B386-F732E6B3F792}"/>
              </a:ext>
            </a:extLst>
          </p:cNvPr>
          <p:cNvSpPr>
            <a:spLocks noGrp="1"/>
          </p:cNvSpPr>
          <p:nvPr>
            <p:ph idx="1"/>
          </p:nvPr>
        </p:nvSpPr>
        <p:spPr>
          <a:xfrm>
            <a:off x="0" y="559323"/>
            <a:ext cx="12192000" cy="6298677"/>
          </a:xfrm>
        </p:spPr>
        <p:txBody>
          <a:bodyPr>
            <a:normAutofit lnSpcReduction="10000"/>
          </a:bodyPr>
          <a:lstStyle/>
          <a:p>
            <a:pPr marL="0" indent="0" algn="r" rtl="1">
              <a:buNone/>
            </a:pPr>
            <a:r>
              <a:rPr lang="ar-IQ" sz="3200" b="1" dirty="0">
                <a:effectLst/>
                <a:ea typeface="Times New Roman" panose="02020603050405020304" pitchFamily="18" charset="0"/>
                <a:cs typeface="Arial" panose="020B0604020202020204" pitchFamily="34" charset="0"/>
              </a:rPr>
              <a:t>1- </a:t>
            </a:r>
            <a:r>
              <a:rPr lang="ar-SA" sz="3200" b="1" dirty="0">
                <a:effectLst/>
                <a:ea typeface="Times New Roman" panose="02020603050405020304" pitchFamily="18" charset="0"/>
                <a:cs typeface="Arial" panose="020B0604020202020204" pitchFamily="34" charset="0"/>
              </a:rPr>
              <a:t> يتأخر النمو ويكون الطفل كثير البكاء قلقاً. </a:t>
            </a:r>
            <a:br>
              <a:rPr lang="ar-SA" sz="3200" b="1" dirty="0">
                <a:effectLst/>
                <a:ea typeface="Times New Roman" panose="02020603050405020304" pitchFamily="18" charset="0"/>
                <a:cs typeface="Arial" panose="020B0604020202020204" pitchFamily="34" charset="0"/>
              </a:rPr>
            </a:br>
            <a:r>
              <a:rPr lang="ar-IQ" sz="3200" b="1" dirty="0">
                <a:effectLst/>
                <a:ea typeface="Times New Roman" panose="02020603050405020304" pitchFamily="18" charset="0"/>
                <a:cs typeface="Arial" panose="020B0604020202020204" pitchFamily="34" charset="0"/>
              </a:rPr>
              <a:t>2- </a:t>
            </a:r>
            <a:r>
              <a:rPr lang="ar-SA" sz="3200" b="1" dirty="0">
                <a:effectLst/>
                <a:ea typeface="Times New Roman" panose="02020603050405020304" pitchFamily="18" charset="0"/>
                <a:cs typeface="Arial" panose="020B0604020202020204" pitchFamily="34" charset="0"/>
              </a:rPr>
              <a:t> تورم الوجه والساقين </a:t>
            </a:r>
            <a:br>
              <a:rPr lang="ar-SA" sz="3200" b="1" dirty="0">
                <a:effectLst/>
                <a:ea typeface="Times New Roman" panose="02020603050405020304" pitchFamily="18" charset="0"/>
                <a:cs typeface="Arial" panose="020B0604020202020204" pitchFamily="34" charset="0"/>
              </a:rPr>
            </a:br>
            <a:r>
              <a:rPr lang="ar-SA" sz="3200" b="1" dirty="0">
                <a:effectLst/>
                <a:ea typeface="Times New Roman" panose="02020603050405020304" pitchFamily="18" charset="0"/>
                <a:cs typeface="Arial" panose="020B0604020202020204" pitchFamily="34" charset="0"/>
              </a:rPr>
              <a:t>3- تقرح الجلد </a:t>
            </a:r>
            <a:br>
              <a:rPr lang="ar-SA" sz="3200" b="1" dirty="0">
                <a:effectLst/>
                <a:ea typeface="Times New Roman" panose="02020603050405020304" pitchFamily="18" charset="0"/>
                <a:cs typeface="Arial" panose="020B0604020202020204" pitchFamily="34" charset="0"/>
              </a:rPr>
            </a:br>
            <a:r>
              <a:rPr lang="ar-SA" sz="3200" b="1" dirty="0">
                <a:effectLst/>
                <a:ea typeface="Times New Roman" panose="02020603050405020304" pitchFamily="18" charset="0"/>
                <a:cs typeface="Arial" panose="020B0604020202020204" pitchFamily="34" charset="0"/>
              </a:rPr>
              <a:t>4- تغير لون الجلد في الرأس </a:t>
            </a:r>
            <a:br>
              <a:rPr lang="ar-SA" sz="3200" b="1" dirty="0">
                <a:effectLst/>
                <a:ea typeface="Times New Roman" panose="02020603050405020304" pitchFamily="18" charset="0"/>
                <a:cs typeface="Arial" panose="020B0604020202020204" pitchFamily="34" charset="0"/>
              </a:rPr>
            </a:br>
            <a:r>
              <a:rPr lang="ar-SA" sz="3200" b="1" dirty="0">
                <a:effectLst/>
                <a:ea typeface="Times New Roman" panose="02020603050405020304" pitchFamily="18" charset="0"/>
                <a:cs typeface="Arial" panose="020B0604020202020204" pitchFamily="34" charset="0"/>
              </a:rPr>
              <a:t>5- ضخامة حجم الكبد والطحال </a:t>
            </a:r>
            <a:br>
              <a:rPr lang="ar-SA" sz="3200" b="1" dirty="0">
                <a:effectLst/>
                <a:ea typeface="Times New Roman" panose="02020603050405020304" pitchFamily="18" charset="0"/>
                <a:cs typeface="Arial" panose="020B0604020202020204" pitchFamily="34" charset="0"/>
              </a:rPr>
            </a:br>
            <a:r>
              <a:rPr lang="ar-SA" sz="3200" b="1" dirty="0">
                <a:effectLst/>
                <a:ea typeface="Times New Roman" panose="02020603050405020304" pitchFamily="18" charset="0"/>
                <a:cs typeface="Arial" panose="020B0604020202020204" pitchFamily="34" charset="0"/>
              </a:rPr>
              <a:t>6- يكون لون الطفل شاحباً نتيجة فقر الدم </a:t>
            </a:r>
            <a:br>
              <a:rPr lang="ar-SA" sz="3200" b="1" dirty="0">
                <a:effectLst/>
                <a:ea typeface="Times New Roman" panose="02020603050405020304" pitchFamily="18" charset="0"/>
                <a:cs typeface="Arial" panose="020B0604020202020204" pitchFamily="34" charset="0"/>
              </a:rPr>
            </a:br>
            <a:r>
              <a:rPr lang="ar-SA" sz="3200" b="1" dirty="0">
                <a:effectLst/>
                <a:ea typeface="Times New Roman" panose="02020603050405020304" pitchFamily="18" charset="0"/>
                <a:cs typeface="Arial" panose="020B0604020202020204" pitchFamily="34" charset="0"/>
              </a:rPr>
              <a:t>7- تقل مناعة الطفل ومقاومته للأمراض.</a:t>
            </a:r>
            <a:endParaRPr lang="ar-IQ" sz="3200" b="1" dirty="0">
              <a:effectLst/>
              <a:ea typeface="Times New Roman" panose="02020603050405020304" pitchFamily="18" charset="0"/>
              <a:cs typeface="Arial" panose="020B0604020202020204" pitchFamily="34" charset="0"/>
            </a:endParaRPr>
          </a:p>
          <a:p>
            <a:pPr algn="r" rtl="1"/>
            <a:r>
              <a:rPr lang="ar-IQ" sz="3200" b="1" i="0" dirty="0">
                <a:solidFill>
                  <a:srgbClr val="2B5464"/>
                </a:solidFill>
                <a:effectLst/>
                <a:highlight>
                  <a:srgbClr val="FFFF00"/>
                </a:highlight>
                <a:latin typeface="roboto"/>
              </a:rPr>
              <a:t>علاج </a:t>
            </a:r>
            <a:r>
              <a:rPr lang="ar-IQ" sz="3200" b="1" i="0" dirty="0" err="1">
                <a:solidFill>
                  <a:srgbClr val="2B5464"/>
                </a:solidFill>
                <a:effectLst/>
                <a:highlight>
                  <a:srgbClr val="FFFF00"/>
                </a:highlight>
                <a:latin typeface="roboto"/>
              </a:rPr>
              <a:t>كواشيوركور</a:t>
            </a:r>
            <a:endParaRPr lang="ar-IQ" sz="3200" b="1" i="0" dirty="0">
              <a:solidFill>
                <a:srgbClr val="2B5464"/>
              </a:solidFill>
              <a:effectLst/>
              <a:highlight>
                <a:srgbClr val="FFFF00"/>
              </a:highlight>
              <a:latin typeface="roboto"/>
            </a:endParaRPr>
          </a:p>
          <a:p>
            <a:pPr marL="0" indent="0" algn="just" rtl="1">
              <a:buNone/>
            </a:pPr>
            <a:r>
              <a:rPr lang="ar-IQ" sz="3200" b="1" i="0" dirty="0">
                <a:solidFill>
                  <a:srgbClr val="29333F"/>
                </a:solidFill>
                <a:effectLst/>
                <a:highlight>
                  <a:srgbClr val="00FFFF"/>
                </a:highlight>
                <a:latin typeface="roboto"/>
              </a:rPr>
              <a:t>العلاج الوقائي في المناطق المعرّضة للمرض يكون من خلال توفير الغذاء الغني بالبروتين والأحماض الأمينية الضرورية. عند الأطفال الذين يعانون نقصًا بالتغذية يجب إعطاء الغذاء بحذرٍ وبالتدريج، وذلك لمنع المضاعفات الممكنة - في حال التقويم الغذائي السريع. بالإضافة إلى السعرات الحرارية والبروتينات يجب إضافة الفيتامينات للغذاء (خاصةً فيتامين “</a:t>
            </a:r>
            <a:r>
              <a:rPr lang="en-US" sz="3200" b="1" i="0" dirty="0">
                <a:solidFill>
                  <a:srgbClr val="29333F"/>
                </a:solidFill>
                <a:effectLst/>
                <a:highlight>
                  <a:srgbClr val="00FFFF"/>
                </a:highlight>
                <a:latin typeface="roboto"/>
              </a:rPr>
              <a:t>A</a:t>
            </a:r>
            <a:r>
              <a:rPr lang="ar-IQ" sz="3200" b="1" i="0" dirty="0">
                <a:solidFill>
                  <a:srgbClr val="29333F"/>
                </a:solidFill>
                <a:effectLst/>
                <a:highlight>
                  <a:srgbClr val="00FFFF"/>
                </a:highlight>
                <a:latin typeface="roboto"/>
              </a:rPr>
              <a:t>")، المعادن (</a:t>
            </a:r>
            <a:r>
              <a:rPr lang="ar-IQ" sz="3200" b="1" i="0" u="none" strike="noStrike" dirty="0">
                <a:solidFill>
                  <a:srgbClr val="16C1F5"/>
                </a:solidFill>
                <a:effectLst/>
                <a:highlight>
                  <a:srgbClr val="00FFFF"/>
                </a:highlight>
                <a:latin typeface="roboto"/>
                <a:hlinkClick r:id="rId2" tooltip="الفيتامينات والمعادن"/>
              </a:rPr>
              <a:t>البوتاسيوم، الفسفور والمغنيسيوم بشكلٍ أساسي</a:t>
            </a:r>
            <a:r>
              <a:rPr lang="ar-IQ" sz="3200" b="1" i="0" dirty="0">
                <a:solidFill>
                  <a:srgbClr val="29333F"/>
                </a:solidFill>
                <a:effectLst/>
                <a:highlight>
                  <a:srgbClr val="00FFFF"/>
                </a:highlight>
                <a:latin typeface="roboto"/>
              </a:rPr>
              <a:t>) وكذلك علاج الأمراض المعدية المترافقة.</a:t>
            </a:r>
          </a:p>
          <a:p>
            <a:pPr marL="0" indent="0" algn="r" rtl="1">
              <a:buNone/>
            </a:pPr>
            <a:endParaRPr lang="ar-IQ" sz="3200" dirty="0"/>
          </a:p>
        </p:txBody>
      </p:sp>
    </p:spTree>
    <p:extLst>
      <p:ext uri="{BB962C8B-B14F-4D97-AF65-F5344CB8AC3E}">
        <p14:creationId xmlns:p14="http://schemas.microsoft.com/office/powerpoint/2010/main" val="92810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12E3B-B2CC-4CE0-B4AA-E974A172B541}"/>
              </a:ext>
            </a:extLst>
          </p:cNvPr>
          <p:cNvSpPr>
            <a:spLocks noGrp="1"/>
          </p:cNvSpPr>
          <p:nvPr>
            <p:ph type="title"/>
          </p:nvPr>
        </p:nvSpPr>
        <p:spPr>
          <a:xfrm>
            <a:off x="0" y="18255"/>
            <a:ext cx="12192000" cy="735371"/>
          </a:xfrm>
        </p:spPr>
        <p:style>
          <a:lnRef idx="1">
            <a:schemeClr val="accent6"/>
          </a:lnRef>
          <a:fillRef idx="2">
            <a:schemeClr val="accent6"/>
          </a:fillRef>
          <a:effectRef idx="1">
            <a:schemeClr val="accent6"/>
          </a:effectRef>
          <a:fontRef idx="minor">
            <a:schemeClr val="dk1"/>
          </a:fontRef>
        </p:style>
        <p:txBody>
          <a:bodyPr/>
          <a:lstStyle/>
          <a:p>
            <a:pPr algn="ctr" rtl="1"/>
            <a:r>
              <a:rPr lang="ar-IQ" dirty="0"/>
              <a:t>	مرض المرازمس </a:t>
            </a:r>
            <a:r>
              <a:rPr lang="en-US" dirty="0"/>
              <a:t>Marasmus</a:t>
            </a:r>
            <a:endParaRPr lang="ar-IQ" dirty="0"/>
          </a:p>
        </p:txBody>
      </p:sp>
      <p:sp>
        <p:nvSpPr>
          <p:cNvPr id="3" name="Content Placeholder 2">
            <a:extLst>
              <a:ext uri="{FF2B5EF4-FFF2-40B4-BE49-F238E27FC236}">
                <a16:creationId xmlns:a16="http://schemas.microsoft.com/office/drawing/2014/main" id="{ADFB6BDC-458D-4EFE-B91F-AE5ABC36D89E}"/>
              </a:ext>
            </a:extLst>
          </p:cNvPr>
          <p:cNvSpPr>
            <a:spLocks noGrp="1"/>
          </p:cNvSpPr>
          <p:nvPr>
            <p:ph idx="1"/>
          </p:nvPr>
        </p:nvSpPr>
        <p:spPr>
          <a:xfrm>
            <a:off x="1" y="834013"/>
            <a:ext cx="12088166" cy="6005732"/>
          </a:xfrm>
        </p:spPr>
        <p:txBody>
          <a:bodyPr/>
          <a:lstStyle/>
          <a:p>
            <a:pPr marL="0" indent="0" algn="just" rtl="1">
              <a:buNone/>
            </a:pPr>
            <a:r>
              <a:rPr lang="ar-IQ" sz="3200" dirty="0"/>
              <a:t>وهو احد أشكال نقص السعرات الحرارية في غذاء الطفل أكثر من البروتينات لهذا لا يحدث تورم في الساقين ويفقد الطفل كثيراً من وزنه ومن أنسجة جسمه أي الدهن والعضلات .</a:t>
            </a:r>
          </a:p>
          <a:p>
            <a:pPr marL="0" indent="0" algn="just" rtl="1">
              <a:buNone/>
            </a:pPr>
            <a:r>
              <a:rPr lang="ar-IQ" sz="3200" dirty="0"/>
              <a:t>ويحدث بسبب الحرمان التام من الطعام و الجوع المزمن فيبدو الطفل فيه كوجه العجوز ,كما يبدو جسمه كهيكل عظمي يرتدي ثوبا من الجلد الجاف ,تساقط الشعر وتقصفه ويحتاج هؤلاء الأطفال إلى البقاء عدة أشهر بالمشفى للعلاج . </a:t>
            </a:r>
          </a:p>
          <a:p>
            <a:pPr marL="0" indent="0" algn="r" rtl="1">
              <a:buNone/>
            </a:pPr>
            <a:endParaRPr lang="ar-IQ" dirty="0"/>
          </a:p>
        </p:txBody>
      </p:sp>
      <p:pic>
        <p:nvPicPr>
          <p:cNvPr id="5" name="Picture 4">
            <a:extLst>
              <a:ext uri="{FF2B5EF4-FFF2-40B4-BE49-F238E27FC236}">
                <a16:creationId xmlns:a16="http://schemas.microsoft.com/office/drawing/2014/main" id="{D15270EB-F12D-47F6-84FC-06782B981637}"/>
              </a:ext>
            </a:extLst>
          </p:cNvPr>
          <p:cNvPicPr>
            <a:picLocks noChangeAspect="1"/>
          </p:cNvPicPr>
          <p:nvPr/>
        </p:nvPicPr>
        <p:blipFill>
          <a:blip r:embed="rId2"/>
          <a:stretch>
            <a:fillRect/>
          </a:stretch>
        </p:blipFill>
        <p:spPr>
          <a:xfrm>
            <a:off x="175481" y="2940653"/>
            <a:ext cx="2636748" cy="3810330"/>
          </a:xfrm>
          <a:prstGeom prst="rect">
            <a:avLst/>
          </a:prstGeom>
        </p:spPr>
      </p:pic>
      <p:sp>
        <p:nvSpPr>
          <p:cNvPr id="6" name="TextBox 5">
            <a:extLst>
              <a:ext uri="{FF2B5EF4-FFF2-40B4-BE49-F238E27FC236}">
                <a16:creationId xmlns:a16="http://schemas.microsoft.com/office/drawing/2014/main" id="{3DD2AE39-775F-44C5-86B7-DA551D0A8A24}"/>
              </a:ext>
            </a:extLst>
          </p:cNvPr>
          <p:cNvSpPr txBox="1"/>
          <p:nvPr/>
        </p:nvSpPr>
        <p:spPr>
          <a:xfrm>
            <a:off x="3315956" y="3429000"/>
            <a:ext cx="8631534" cy="2677656"/>
          </a:xfrm>
          <a:prstGeom prst="rect">
            <a:avLst/>
          </a:prstGeom>
          <a:noFill/>
        </p:spPr>
        <p:txBody>
          <a:bodyPr wrap="square" rtlCol="1">
            <a:spAutoFit/>
          </a:bodyPr>
          <a:lstStyle/>
          <a:p>
            <a:pPr algn="r" rtl="1"/>
            <a:r>
              <a:rPr lang="ar-IQ" sz="2800" b="1" dirty="0">
                <a:highlight>
                  <a:srgbClr val="00FFFF"/>
                </a:highlight>
              </a:rPr>
              <a:t>أعراضه</a:t>
            </a:r>
          </a:p>
          <a:p>
            <a:pPr algn="just" rtl="1"/>
            <a:r>
              <a:rPr lang="ar-IQ" sz="2800" b="1" i="0" dirty="0">
                <a:effectLst/>
                <a:latin typeface="Arial" panose="020B0604020202020204" pitchFamily="34" charset="0"/>
              </a:rPr>
              <a:t>تأخر وضعف النمو وفقدان وتبذير الأنسجة الدهنية والعضلية تحت الجلد، من تأثير جوع طويل الأجل أو خلال قحط مجاعة. تحصل تغيرات في </a:t>
            </a:r>
            <a:r>
              <a:rPr lang="ar-IQ" sz="2800" b="1" i="0" strike="noStrike" dirty="0">
                <a:effectLst/>
                <a:latin typeface="Arial" panose="020B0604020202020204" pitchFamily="34" charset="0"/>
                <a:hlinkClick r:id="rId3" tooltip="شعر (أدب)">
                  <a:extLst>
                    <a:ext uri="{A12FA001-AC4F-418D-AE19-62706E023703}">
                      <ahyp:hlinkClr xmlns:ahyp="http://schemas.microsoft.com/office/drawing/2018/hyperlinkcolor" val="tx"/>
                    </a:ext>
                  </a:extLst>
                </a:hlinkClick>
              </a:rPr>
              <a:t>الشعر</a:t>
            </a:r>
            <a:r>
              <a:rPr lang="ar-IQ" sz="2800" b="1" i="0" dirty="0">
                <a:effectLst/>
                <a:latin typeface="Arial" panose="020B0604020202020204" pitchFamily="34" charset="0"/>
              </a:rPr>
              <a:t> والجلد وكذلك تضخم </a:t>
            </a:r>
            <a:r>
              <a:rPr lang="ar-IQ" sz="2800" b="1" i="0" strike="noStrike" dirty="0">
                <a:effectLst/>
                <a:latin typeface="Arial" panose="020B0604020202020204" pitchFamily="34" charset="0"/>
                <a:hlinkClick r:id="rId4" tooltip="كبد">
                  <a:extLst>
                    <a:ext uri="{A12FA001-AC4F-418D-AE19-62706E023703}">
                      <ahyp:hlinkClr xmlns:ahyp="http://schemas.microsoft.com/office/drawing/2018/hyperlinkcolor" val="tx"/>
                    </a:ext>
                  </a:extLst>
                </a:hlinkClick>
              </a:rPr>
              <a:t>الكبد</a:t>
            </a:r>
            <a:r>
              <a:rPr lang="ar-IQ" sz="2800" b="1" i="0" dirty="0">
                <a:effectLst/>
                <a:latin typeface="Arial" panose="020B0604020202020204" pitchFamily="34" charset="0"/>
              </a:rPr>
              <a:t>، تظهر هذه الأعراض أيضاً في مرض </a:t>
            </a:r>
            <a:r>
              <a:rPr lang="ar-IQ" sz="2800" b="1" i="0" strike="noStrike" dirty="0" err="1">
                <a:effectLst/>
                <a:latin typeface="Arial" panose="020B0604020202020204" pitchFamily="34" charset="0"/>
                <a:hlinkClick r:id="rId5" tooltip="كواشيوركور">
                  <a:extLst>
                    <a:ext uri="{A12FA001-AC4F-418D-AE19-62706E023703}">
                      <ahyp:hlinkClr xmlns:ahyp="http://schemas.microsoft.com/office/drawing/2018/hyperlinkcolor" val="tx"/>
                    </a:ext>
                  </a:extLst>
                </a:hlinkClick>
              </a:rPr>
              <a:t>الكواشيوركور</a:t>
            </a:r>
            <a:r>
              <a:rPr lang="ar-IQ" sz="2800" b="1" i="0" dirty="0">
                <a:effectLst/>
                <a:latin typeface="Arial" panose="020B0604020202020204" pitchFamily="34" charset="0"/>
              </a:rPr>
              <a:t>؛ كما يتميز </a:t>
            </a:r>
            <a:r>
              <a:rPr lang="ar-IQ" sz="2800" b="1" i="0" strike="noStrike" dirty="0">
                <a:effectLst/>
                <a:latin typeface="Arial" panose="020B0604020202020204" pitchFamily="34" charset="0"/>
                <a:hlinkClick r:id="rId6" tooltip="طفل">
                  <a:extLst>
                    <a:ext uri="{A12FA001-AC4F-418D-AE19-62706E023703}">
                      <ahyp:hlinkClr xmlns:ahyp="http://schemas.microsoft.com/office/drawing/2018/hyperlinkcolor" val="tx"/>
                    </a:ext>
                  </a:extLst>
                </a:hlinkClick>
              </a:rPr>
              <a:t>الطفل</a:t>
            </a:r>
            <a:r>
              <a:rPr lang="ar-IQ" sz="2800" b="1" i="0" dirty="0">
                <a:effectLst/>
                <a:latin typeface="Arial" panose="020B0604020202020204" pitchFamily="34" charset="0"/>
              </a:rPr>
              <a:t> بعين براقة وشعور دائم </a:t>
            </a:r>
            <a:r>
              <a:rPr lang="ar-IQ" sz="2800" b="1" i="0" strike="noStrike" dirty="0">
                <a:effectLst/>
                <a:latin typeface="Arial" panose="020B0604020202020204" pitchFamily="34" charset="0"/>
                <a:hlinkClick r:id="rId7" tooltip="جوع">
                  <a:extLst>
                    <a:ext uri="{A12FA001-AC4F-418D-AE19-62706E023703}">
                      <ahyp:hlinkClr xmlns:ahyp="http://schemas.microsoft.com/office/drawing/2018/hyperlinkcolor" val="tx"/>
                    </a:ext>
                  </a:extLst>
                </a:hlinkClick>
              </a:rPr>
              <a:t>بالجوع</a:t>
            </a:r>
            <a:r>
              <a:rPr lang="ar-IQ" sz="2800" b="1" i="0" dirty="0">
                <a:effectLst/>
                <a:latin typeface="Arial" panose="020B0604020202020204" pitchFamily="34" charset="0"/>
              </a:rPr>
              <a:t> والتهابات </a:t>
            </a:r>
            <a:r>
              <a:rPr lang="ar-IQ" sz="2800" b="1" i="0" strike="noStrike" dirty="0">
                <a:effectLst/>
                <a:latin typeface="Arial" panose="020B0604020202020204" pitchFamily="34" charset="0"/>
                <a:hlinkClick r:id="rId8" tooltip="معدة">
                  <a:extLst>
                    <a:ext uri="{A12FA001-AC4F-418D-AE19-62706E023703}">
                      <ahyp:hlinkClr xmlns:ahyp="http://schemas.microsoft.com/office/drawing/2018/hyperlinkcolor" val="tx"/>
                    </a:ext>
                  </a:extLst>
                </a:hlinkClick>
              </a:rPr>
              <a:t>معدية</a:t>
            </a:r>
            <a:r>
              <a:rPr lang="ar-IQ" sz="2800" b="1" i="0" dirty="0">
                <a:effectLst/>
                <a:latin typeface="Arial" panose="020B0604020202020204" pitchFamily="34" charset="0"/>
              </a:rPr>
              <a:t> </a:t>
            </a:r>
            <a:r>
              <a:rPr lang="ar-IQ" sz="2800" b="1" i="0" strike="noStrike" dirty="0">
                <a:effectLst/>
                <a:latin typeface="Arial" panose="020B0604020202020204" pitchFamily="34" charset="0"/>
                <a:hlinkClick r:id="rId9" tooltip="أمعاء">
                  <a:extLst>
                    <a:ext uri="{A12FA001-AC4F-418D-AE19-62706E023703}">
                      <ahyp:hlinkClr xmlns:ahyp="http://schemas.microsoft.com/office/drawing/2018/hyperlinkcolor" val="tx"/>
                    </a:ext>
                  </a:extLst>
                </a:hlinkClick>
              </a:rPr>
              <a:t>ومعوية</a:t>
            </a:r>
            <a:endParaRPr lang="ar-IQ" sz="2800" b="1" dirty="0">
              <a:highlight>
                <a:srgbClr val="00FFFF"/>
              </a:highlight>
            </a:endParaRPr>
          </a:p>
        </p:txBody>
      </p:sp>
    </p:spTree>
    <p:extLst>
      <p:ext uri="{BB962C8B-B14F-4D97-AF65-F5344CB8AC3E}">
        <p14:creationId xmlns:p14="http://schemas.microsoft.com/office/powerpoint/2010/main" val="233370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1C02D-D5C9-4FC9-B4E1-B44721AE4318}"/>
              </a:ext>
            </a:extLst>
          </p:cNvPr>
          <p:cNvSpPr>
            <a:spLocks noGrp="1"/>
          </p:cNvSpPr>
          <p:nvPr>
            <p:ph type="title"/>
          </p:nvPr>
        </p:nvSpPr>
        <p:spPr>
          <a:xfrm>
            <a:off x="0" y="0"/>
            <a:ext cx="12192000" cy="876048"/>
          </a:xfrm>
        </p:spPr>
        <p:style>
          <a:lnRef idx="1">
            <a:schemeClr val="accent2"/>
          </a:lnRef>
          <a:fillRef idx="2">
            <a:schemeClr val="accent2"/>
          </a:fillRef>
          <a:effectRef idx="1">
            <a:schemeClr val="accent2"/>
          </a:effectRef>
          <a:fontRef idx="minor">
            <a:schemeClr val="dk1"/>
          </a:fontRef>
        </p:style>
        <p:txBody>
          <a:bodyPr/>
          <a:lstStyle/>
          <a:p>
            <a:pPr algn="r" rtl="1"/>
            <a:r>
              <a:rPr lang="ar-IQ" dirty="0"/>
              <a:t>ثالثا :- السمنة</a:t>
            </a:r>
            <a:r>
              <a:rPr lang="en-US" dirty="0"/>
              <a:t>Obesity</a:t>
            </a:r>
            <a:r>
              <a:rPr lang="ar-IQ" dirty="0"/>
              <a:t>   </a:t>
            </a:r>
          </a:p>
        </p:txBody>
      </p:sp>
      <p:sp>
        <p:nvSpPr>
          <p:cNvPr id="3" name="Content Placeholder 2">
            <a:extLst>
              <a:ext uri="{FF2B5EF4-FFF2-40B4-BE49-F238E27FC236}">
                <a16:creationId xmlns:a16="http://schemas.microsoft.com/office/drawing/2014/main" id="{17B1785B-8EE8-4D8A-8CBE-45DF257B020B}"/>
              </a:ext>
            </a:extLst>
          </p:cNvPr>
          <p:cNvSpPr>
            <a:spLocks noGrp="1"/>
          </p:cNvSpPr>
          <p:nvPr>
            <p:ph idx="1"/>
          </p:nvPr>
        </p:nvSpPr>
        <p:spPr>
          <a:xfrm>
            <a:off x="0" y="894304"/>
            <a:ext cx="12192000" cy="5963696"/>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just" rtl="1">
              <a:buNone/>
            </a:pPr>
            <a:r>
              <a:rPr lang="ar-IQ" sz="3200" b="1" dirty="0"/>
              <a:t>مرض يصيب الشخص بسبب ترسب متزايد للشحوم  وهو من أخطر الأمراض على صحة الإنسان لما تسببه الدهون من انسداد في شرايين القلب أو المخ.</a:t>
            </a:r>
          </a:p>
          <a:p>
            <a:pPr marL="0" indent="0" algn="just" rtl="1">
              <a:buNone/>
            </a:pPr>
            <a:r>
              <a:rPr lang="ar-IQ" sz="3200" b="1" dirty="0"/>
              <a:t>بالرغم من عدم وجود أتفاق على تعريف زيادة الوزن أو السمنة ، إلا أن مصطلح زيادة الـوزن يعنى زيادة ثقل الجسم مع عدم وجود مخزون من الدهن ، والسمنة عرفت أيضاً على أنها تمثل الزيادة في الوزن عن 20%من الوزن المثالي بالنسبة للسن والجنس من جداول الأوزان , وزيادة الوزن لا تعنى بالضرورة الإصابة بالسمنة حيث أن ذلك قد يكون راجعاً إلى زيادة السوائل بالجسم أو زيادة وزن العضلات والعظام  .</a:t>
            </a:r>
          </a:p>
          <a:p>
            <a:pPr marL="0" indent="0" algn="just" rtl="1">
              <a:buNone/>
            </a:pPr>
            <a:r>
              <a:rPr lang="ar-IQ" sz="3200" b="1" dirty="0"/>
              <a:t>وتعد السمنة من المشاكل الغذائية الواسعة الانتشار في الوقت الحاضر ، والزيادة الكبيرة في الوزن تحدث غالبا في فترات معينة من العمر مثل فترة المراهقة بين الذكور والإناث وفوق سن (45) خاصة في الإناث ، وعادة تنتشر السمنة في الطبقات ذات المستوى الاجتماعي والاقتصادي المنخفض عنه في المستويات المرتفعة ، كما أن هناك نوعان من الأشخاص البالغين المصابين بالسمنة ،النوع الأول سبق له الإصابة بالسمنة في فترة الطفولة والمراهقة ، والنوع الثاني أصيب بالسمنة في مرحلة متقدمة من العمر.</a:t>
            </a:r>
          </a:p>
          <a:p>
            <a:pPr marL="0" indent="0" algn="r" rtl="1">
              <a:buNone/>
            </a:pPr>
            <a:endParaRPr lang="ar-IQ" dirty="0"/>
          </a:p>
        </p:txBody>
      </p:sp>
    </p:spTree>
    <p:extLst>
      <p:ext uri="{BB962C8B-B14F-4D97-AF65-F5344CB8AC3E}">
        <p14:creationId xmlns:p14="http://schemas.microsoft.com/office/powerpoint/2010/main" val="3139896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9F92A-11E4-4312-9938-D2CE92E15674}"/>
              </a:ext>
            </a:extLst>
          </p:cNvPr>
          <p:cNvSpPr>
            <a:spLocks noGrp="1"/>
          </p:cNvSpPr>
          <p:nvPr>
            <p:ph type="title"/>
          </p:nvPr>
        </p:nvSpPr>
        <p:spPr>
          <a:xfrm>
            <a:off x="0" y="18256"/>
            <a:ext cx="12192000" cy="66278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rtl="1"/>
            <a:r>
              <a:rPr lang="ar-IQ" sz="4400" b="1" dirty="0">
                <a:effectLst/>
                <a:latin typeface="Times New Roman" panose="02020603050405020304" pitchFamily="18" charset="0"/>
                <a:ea typeface="Times New Roman" panose="02020603050405020304" pitchFamily="18" charset="0"/>
                <a:cs typeface="Arial" panose="020B0604020202020204" pitchFamily="34" charset="0"/>
              </a:rPr>
              <a:t>أسباب السمنة</a:t>
            </a:r>
            <a:r>
              <a:rPr lang="ar-IQ" sz="4400" b="1" dirty="0">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ar-IQ" dirty="0"/>
          </a:p>
        </p:txBody>
      </p:sp>
      <p:sp>
        <p:nvSpPr>
          <p:cNvPr id="3" name="Content Placeholder 2">
            <a:extLst>
              <a:ext uri="{FF2B5EF4-FFF2-40B4-BE49-F238E27FC236}">
                <a16:creationId xmlns:a16="http://schemas.microsoft.com/office/drawing/2014/main" id="{03E357C1-33DE-45EF-BB77-491909BD5632}"/>
              </a:ext>
            </a:extLst>
          </p:cNvPr>
          <p:cNvSpPr>
            <a:spLocks noGrp="1"/>
          </p:cNvSpPr>
          <p:nvPr>
            <p:ph idx="1"/>
          </p:nvPr>
        </p:nvSpPr>
        <p:spPr>
          <a:xfrm>
            <a:off x="0" y="753626"/>
            <a:ext cx="12192000" cy="5958673"/>
          </a:xfrm>
        </p:spPr>
        <p:style>
          <a:lnRef idx="3">
            <a:schemeClr val="lt1"/>
          </a:lnRef>
          <a:fillRef idx="1">
            <a:schemeClr val="accent4"/>
          </a:fillRef>
          <a:effectRef idx="1">
            <a:schemeClr val="accent4"/>
          </a:effectRef>
          <a:fontRef idx="minor">
            <a:schemeClr val="lt1"/>
          </a:fontRef>
        </p:style>
        <p:txBody>
          <a:bodyPr/>
          <a:lstStyle/>
          <a:p>
            <a:pPr marL="514350" indent="-514350" algn="r" rtl="1">
              <a:buFont typeface="+mj-lt"/>
              <a:buAutoNum type="arabicPeriod"/>
            </a:pPr>
            <a:r>
              <a:rPr lang="ar-SA"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شذوذ في الآلية المنظمة للطعام</a:t>
            </a:r>
            <a:r>
              <a:rPr lang="en-US" sz="2800" b="1" dirty="0">
                <a:solidFill>
                  <a:srgbClr val="000000"/>
                </a:solidFill>
                <a:effectLst/>
                <a:latin typeface="Arial" panose="020B0604020202020204" pitchFamily="34" charset="0"/>
                <a:ea typeface="Times New Roman" panose="02020603050405020304" pitchFamily="18" charset="0"/>
              </a:rPr>
              <a:t>.</a:t>
            </a:r>
          </a:p>
          <a:p>
            <a:pPr marL="514350" indent="-514350" algn="r" rtl="1">
              <a:buFont typeface="+mj-lt"/>
              <a:buAutoNum type="arabicPeriod"/>
            </a:pPr>
            <a:r>
              <a:rPr lang="ar-SA"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العوامل النفسية كالاكتئاب</a:t>
            </a:r>
            <a:r>
              <a:rPr lang="en-US" sz="2800" b="1" dirty="0">
                <a:solidFill>
                  <a:srgbClr val="000000"/>
                </a:solidFill>
                <a:effectLst/>
                <a:latin typeface="Arial" panose="020B0604020202020204" pitchFamily="34" charset="0"/>
                <a:ea typeface="Times New Roman" panose="02020603050405020304" pitchFamily="18" charset="0"/>
              </a:rPr>
              <a:t>.</a:t>
            </a:r>
            <a:endParaRPr lang="ar-IQ" sz="2800" b="1" dirty="0">
              <a:solidFill>
                <a:srgbClr val="000000"/>
              </a:solidFill>
              <a:effectLst/>
              <a:latin typeface="Arial" panose="020B0604020202020204" pitchFamily="34" charset="0"/>
              <a:ea typeface="Times New Roman" panose="02020603050405020304" pitchFamily="18" charset="0"/>
            </a:endParaRPr>
          </a:p>
          <a:p>
            <a:pPr marL="514350" indent="-514350" algn="r" rtl="1">
              <a:buFont typeface="+mj-lt"/>
              <a:buAutoNum type="arabicPeriod"/>
            </a:pPr>
            <a:r>
              <a:rPr lang="ar-SA"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العوامل الوراثية</a:t>
            </a:r>
            <a:r>
              <a:rPr lang="en-US" sz="2800" b="1" dirty="0">
                <a:solidFill>
                  <a:srgbClr val="000000"/>
                </a:solidFill>
                <a:effectLst/>
                <a:latin typeface="Arial" panose="020B0604020202020204" pitchFamily="34" charset="0"/>
                <a:ea typeface="Times New Roman" panose="02020603050405020304" pitchFamily="18" charset="0"/>
              </a:rPr>
              <a:t>.</a:t>
            </a:r>
            <a:endParaRPr lang="ar-IQ" sz="2800" b="1" dirty="0">
              <a:solidFill>
                <a:srgbClr val="000000"/>
              </a:solidFill>
              <a:effectLst/>
              <a:latin typeface="Arial" panose="020B0604020202020204" pitchFamily="34" charset="0"/>
              <a:ea typeface="Times New Roman" panose="02020603050405020304" pitchFamily="18" charset="0"/>
            </a:endParaRPr>
          </a:p>
          <a:p>
            <a:pPr marL="514350" indent="-514350" algn="r" rtl="1">
              <a:buFont typeface="+mj-lt"/>
              <a:buAutoNum type="arabicPeriod"/>
            </a:pPr>
            <a:r>
              <a:rPr lang="ar-SA"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النسبة المرتفعة لمدخول الطعام مقابل نسبة ضئيلة من التمرينات الرياضية</a:t>
            </a:r>
            <a:r>
              <a:rPr lang="en-US" sz="2800" b="1" dirty="0">
                <a:solidFill>
                  <a:srgbClr val="000000"/>
                </a:solidFill>
                <a:effectLst/>
                <a:latin typeface="Arial" panose="020B0604020202020204" pitchFamily="34" charset="0"/>
                <a:ea typeface="Times New Roman" panose="02020603050405020304" pitchFamily="18" charset="0"/>
              </a:rPr>
              <a:t>.</a:t>
            </a:r>
            <a:endParaRPr lang="ar-IQ" sz="2800" b="1" dirty="0">
              <a:solidFill>
                <a:srgbClr val="000000"/>
              </a:solidFill>
              <a:effectLst/>
              <a:latin typeface="Arial" panose="020B0604020202020204" pitchFamily="34" charset="0"/>
              <a:ea typeface="Times New Roman" panose="02020603050405020304" pitchFamily="18" charset="0"/>
            </a:endParaRPr>
          </a:p>
          <a:p>
            <a:pPr marL="514350" indent="-514350" algn="r" rtl="1">
              <a:buFont typeface="+mj-lt"/>
              <a:buAutoNum type="arabicPeriod"/>
            </a:pPr>
            <a:endParaRPr lang="ar-IQ" b="1" dirty="0">
              <a:solidFill>
                <a:srgbClr val="000000"/>
              </a:solidFill>
              <a:latin typeface="Arial" panose="020B0604020202020204" pitchFamily="34" charset="0"/>
              <a:ea typeface="Times New Roman" panose="02020603050405020304" pitchFamily="18" charset="0"/>
            </a:endParaRPr>
          </a:p>
          <a:p>
            <a:pPr marL="0" indent="0" algn="r" rtl="1">
              <a:buNone/>
            </a:pPr>
            <a:br>
              <a:rPr lang="en-US" sz="2800" b="1" dirty="0">
                <a:solidFill>
                  <a:srgbClr val="666666"/>
                </a:solidFill>
                <a:effectLst/>
                <a:latin typeface="Arial" panose="020B0604020202020204" pitchFamily="34" charset="0"/>
                <a:ea typeface="Times New Roman" panose="02020603050405020304" pitchFamily="18" charset="0"/>
              </a:rPr>
            </a:br>
            <a:r>
              <a:rPr lang="ar-SA"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فعند تناول كميات من الغذاء والتي تحوي على مقدار من الطاقة اكبر من الطاقة التي يصرفها الجسم يزداد وزن الجسم ويعود ذلك لترسب المواد الفائضة في النسيج الشحمي</a:t>
            </a:r>
            <a:r>
              <a:rPr lang="ar-IQ"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(الدهني)</a:t>
            </a:r>
            <a:r>
              <a:rPr lang="ar-SA"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فمقابل كل 9,3كيلو كالوري من الطاقة يخزن 1غ من الدسم</a:t>
            </a:r>
            <a:r>
              <a:rPr lang="en-US" sz="2800" b="1" dirty="0">
                <a:solidFill>
                  <a:srgbClr val="000000"/>
                </a:solidFill>
                <a:effectLst/>
                <a:latin typeface="Arial" panose="020B0604020202020204" pitchFamily="34"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indent="0" algn="r" rtl="1">
              <a:buNone/>
            </a:pPr>
            <a:endParaRPr lang="ar-IQ" dirty="0"/>
          </a:p>
        </p:txBody>
      </p:sp>
    </p:spTree>
    <p:extLst>
      <p:ext uri="{BB962C8B-B14F-4D97-AF65-F5344CB8AC3E}">
        <p14:creationId xmlns:p14="http://schemas.microsoft.com/office/powerpoint/2010/main" val="2523855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TotalTime>
  <Words>1395</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Noto Naskh Arabic UI</vt:lpstr>
      <vt:lpstr>roboto</vt:lpstr>
      <vt:lpstr>Times New Roman</vt:lpstr>
      <vt:lpstr>Wingdings</vt:lpstr>
      <vt:lpstr>Office Theme</vt:lpstr>
      <vt:lpstr>المحاضرة الرابعة   بعض امراض سوء التغذية   أ.د. علاء كريم نعيمة </vt:lpstr>
      <vt:lpstr>بعض أمراض سوء التغذية</vt:lpstr>
      <vt:lpstr>أولا :- فقر الدم  Anemia</vt:lpstr>
      <vt:lpstr>الوقاية من فقر الدم</vt:lpstr>
      <vt:lpstr>ثانيا :-أمراض نقص البروتين والسعرات الحرارية</vt:lpstr>
      <vt:lpstr>أعراض المرض</vt:lpstr>
      <vt:lpstr> مرض المرازمس Marasmus</vt:lpstr>
      <vt:lpstr>ثالثا :- السمنةObesity   </vt:lpstr>
      <vt:lpstr>أسباب السمنة </vt:lpstr>
      <vt:lpstr>طرق التخلص من السمنة</vt:lpstr>
      <vt:lpstr>رابعا :- النحافةUnderweight    </vt:lpstr>
      <vt:lpstr>علاج النحافة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بعض امراض سوء التغذية   أ.د. علاء كريم نعيمة </dc:title>
  <dc:creator>Dr. Alaa Kareem Niamah</dc:creator>
  <cp:lastModifiedBy>Dr. Alaa Kareem Niamah</cp:lastModifiedBy>
  <cp:revision>10</cp:revision>
  <dcterms:created xsi:type="dcterms:W3CDTF">2021-01-11T14:10:04Z</dcterms:created>
  <dcterms:modified xsi:type="dcterms:W3CDTF">2021-01-11T15:34:39Z</dcterms:modified>
</cp:coreProperties>
</file>